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75" r:id="rId8"/>
    <p:sldId id="272" r:id="rId9"/>
    <p:sldId id="274" r:id="rId10"/>
    <p:sldId id="273" r:id="rId11"/>
    <p:sldId id="260" r:id="rId12"/>
    <p:sldId id="276" r:id="rId13"/>
    <p:sldId id="277" r:id="rId14"/>
    <p:sldId id="264" r:id="rId15"/>
    <p:sldId id="265" r:id="rId16"/>
  </p:sldIdLst>
  <p:sldSz cx="18288000" cy="10287000"/>
  <p:notesSz cx="6858000" cy="9144000"/>
  <p:embeddedFontLst>
    <p:embeddedFont>
      <p:font typeface="Lilita One" panose="020B0604020202020204" charset="0"/>
      <p:regular r:id="rId17"/>
    </p:embeddedFont>
    <p:embeddedFont>
      <p:font typeface="Milk Tea Font TH" panose="020B0604020202020204" charset="-3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DDC2A-0EA0-40E0-81D8-4C951E738664}" v="366" dt="2025-09-07T10:55:06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2" d="100"/>
          <a:sy n="42" d="100"/>
        </p:scale>
        <p:origin x="16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3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9.png"/><Relationship Id="rId10" Type="http://schemas.openxmlformats.org/officeDocument/2006/relationships/image" Target="../media/image33.sv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39.pn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38.svg"/><Relationship Id="rId10" Type="http://schemas.openxmlformats.org/officeDocument/2006/relationships/image" Target="../media/image42.sv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12986" y="6081466"/>
            <a:ext cx="7337360" cy="5924918"/>
          </a:xfrm>
          <a:custGeom>
            <a:avLst/>
            <a:gdLst/>
            <a:ahLst/>
            <a:cxnLst/>
            <a:rect l="l" t="t" r="r" b="b"/>
            <a:pathLst>
              <a:path w="7337360" h="5924918">
                <a:moveTo>
                  <a:pt x="0" y="0"/>
                </a:moveTo>
                <a:lnTo>
                  <a:pt x="7337361" y="0"/>
                </a:lnTo>
                <a:lnTo>
                  <a:pt x="7337361" y="5924918"/>
                </a:lnTo>
                <a:lnTo>
                  <a:pt x="0" y="592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281667" y="3663462"/>
            <a:ext cx="3197522" cy="2502061"/>
          </a:xfrm>
          <a:custGeom>
            <a:avLst/>
            <a:gdLst/>
            <a:ahLst/>
            <a:cxnLst/>
            <a:rect l="l" t="t" r="r" b="b"/>
            <a:pathLst>
              <a:path w="3197522" h="2502061">
                <a:moveTo>
                  <a:pt x="0" y="0"/>
                </a:moveTo>
                <a:lnTo>
                  <a:pt x="3197521" y="0"/>
                </a:lnTo>
                <a:lnTo>
                  <a:pt x="3197521" y="2502061"/>
                </a:lnTo>
                <a:lnTo>
                  <a:pt x="0" y="2502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199485" y="704581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099339">
            <a:off x="842162" y="7315721"/>
            <a:ext cx="1184818" cy="1293117"/>
          </a:xfrm>
          <a:custGeom>
            <a:avLst/>
            <a:gdLst/>
            <a:ahLst/>
            <a:cxnLst/>
            <a:rect l="l" t="t" r="r" b="b"/>
            <a:pathLst>
              <a:path w="1184818" h="1293117">
                <a:moveTo>
                  <a:pt x="0" y="0"/>
                </a:moveTo>
                <a:lnTo>
                  <a:pt x="1184819" y="0"/>
                </a:lnTo>
                <a:lnTo>
                  <a:pt x="1184819" y="1293117"/>
                </a:lnTo>
                <a:lnTo>
                  <a:pt x="0" y="1293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005521">
            <a:off x="10386344" y="5948139"/>
            <a:ext cx="1027717" cy="1386465"/>
          </a:xfrm>
          <a:custGeom>
            <a:avLst/>
            <a:gdLst/>
            <a:ahLst/>
            <a:cxnLst/>
            <a:rect l="l" t="t" r="r" b="b"/>
            <a:pathLst>
              <a:path w="1027717" h="1386465">
                <a:moveTo>
                  <a:pt x="0" y="0"/>
                </a:moveTo>
                <a:lnTo>
                  <a:pt x="1027718" y="0"/>
                </a:lnTo>
                <a:lnTo>
                  <a:pt x="1027718" y="1386465"/>
                </a:lnTo>
                <a:lnTo>
                  <a:pt x="0" y="1386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022818" y="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85576">
            <a:off x="7506236" y="1071959"/>
            <a:ext cx="1287435" cy="1405113"/>
          </a:xfrm>
          <a:custGeom>
            <a:avLst/>
            <a:gdLst/>
            <a:ahLst/>
            <a:cxnLst/>
            <a:rect l="l" t="t" r="r" b="b"/>
            <a:pathLst>
              <a:path w="1287435" h="1405113">
                <a:moveTo>
                  <a:pt x="0" y="0"/>
                </a:moveTo>
                <a:lnTo>
                  <a:pt x="1287435" y="0"/>
                </a:lnTo>
                <a:lnTo>
                  <a:pt x="1287435" y="1405112"/>
                </a:lnTo>
                <a:lnTo>
                  <a:pt x="0" y="1405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4923384" y="887475"/>
            <a:ext cx="2335916" cy="1997208"/>
          </a:xfrm>
          <a:custGeom>
            <a:avLst/>
            <a:gdLst/>
            <a:ahLst/>
            <a:cxnLst/>
            <a:rect l="l" t="t" r="r" b="b"/>
            <a:pathLst>
              <a:path w="2335916" h="1997208">
                <a:moveTo>
                  <a:pt x="0" y="0"/>
                </a:moveTo>
                <a:lnTo>
                  <a:pt x="2335916" y="0"/>
                </a:lnTo>
                <a:lnTo>
                  <a:pt x="2335916" y="1997208"/>
                </a:lnTo>
                <a:lnTo>
                  <a:pt x="0" y="1997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1625116">
            <a:off x="13092419" y="-842179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1" y="0"/>
                </a:lnTo>
                <a:lnTo>
                  <a:pt x="829011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857780" flipH="1">
            <a:off x="2922199" y="84448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2" y="0"/>
                </a:moveTo>
                <a:lnTo>
                  <a:pt x="0" y="0"/>
                </a:lnTo>
                <a:lnTo>
                  <a:pt x="0" y="2153278"/>
                </a:lnTo>
                <a:lnTo>
                  <a:pt x="829012" y="2153278"/>
                </a:lnTo>
                <a:lnTo>
                  <a:pt x="82901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1482391">
            <a:off x="7720469" y="6371642"/>
            <a:ext cx="796644" cy="869461"/>
          </a:xfrm>
          <a:custGeom>
            <a:avLst/>
            <a:gdLst/>
            <a:ahLst/>
            <a:cxnLst/>
            <a:rect l="l" t="t" r="r" b="b"/>
            <a:pathLst>
              <a:path w="796644" h="869461">
                <a:moveTo>
                  <a:pt x="0" y="0"/>
                </a:moveTo>
                <a:lnTo>
                  <a:pt x="796643" y="0"/>
                </a:lnTo>
                <a:lnTo>
                  <a:pt x="796643" y="869462"/>
                </a:lnTo>
                <a:lnTo>
                  <a:pt x="0" y="869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1298795">
            <a:off x="7469577" y="8596617"/>
            <a:ext cx="586250" cy="846571"/>
          </a:xfrm>
          <a:custGeom>
            <a:avLst/>
            <a:gdLst/>
            <a:ahLst/>
            <a:cxnLst/>
            <a:rect l="l" t="t" r="r" b="b"/>
            <a:pathLst>
              <a:path w="586250" h="846571">
                <a:moveTo>
                  <a:pt x="0" y="0"/>
                </a:moveTo>
                <a:lnTo>
                  <a:pt x="586250" y="0"/>
                </a:lnTo>
                <a:lnTo>
                  <a:pt x="586250" y="846571"/>
                </a:lnTo>
                <a:lnTo>
                  <a:pt x="0" y="846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1055362">
            <a:off x="663449" y="1852754"/>
            <a:ext cx="730503" cy="1374766"/>
          </a:xfrm>
          <a:custGeom>
            <a:avLst/>
            <a:gdLst/>
            <a:ahLst/>
            <a:cxnLst/>
            <a:rect l="l" t="t" r="r" b="b"/>
            <a:pathLst>
              <a:path w="730503" h="1374766">
                <a:moveTo>
                  <a:pt x="0" y="0"/>
                </a:moveTo>
                <a:lnTo>
                  <a:pt x="730502" y="0"/>
                </a:lnTo>
                <a:lnTo>
                  <a:pt x="730502" y="1374766"/>
                </a:lnTo>
                <a:lnTo>
                  <a:pt x="0" y="1374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623829" y="3799802"/>
            <a:ext cx="12927832" cy="2706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07"/>
              </a:lnSpc>
            </a:pPr>
            <a:r>
              <a:rPr lang="en-US" sz="8800" dirty="0" err="1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Easydiner</a:t>
            </a:r>
            <a:r>
              <a:rPr lang="en-US" sz="8800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  <a:r>
              <a:rPr lang="en-US" sz="8800" dirty="0" err="1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Webscrapping</a:t>
            </a:r>
            <a:r>
              <a:rPr lang="en-US" sz="8800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 </a:t>
            </a:r>
          </a:p>
          <a:p>
            <a:pPr algn="l">
              <a:lnSpc>
                <a:spcPts val="10907"/>
              </a:lnSpc>
            </a:pPr>
            <a:r>
              <a:rPr lang="en-US" sz="8800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1200" y="7512217"/>
            <a:ext cx="9982200" cy="89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3659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Get to know more about What type of restaurants in major cities .</a:t>
            </a:r>
          </a:p>
        </p:txBody>
      </p:sp>
      <p:sp>
        <p:nvSpPr>
          <p:cNvPr id="18" name="Freeform 18"/>
          <p:cNvSpPr/>
          <p:nvPr/>
        </p:nvSpPr>
        <p:spPr>
          <a:xfrm rot="-520534">
            <a:off x="673822" y="531290"/>
            <a:ext cx="652708" cy="712369"/>
          </a:xfrm>
          <a:custGeom>
            <a:avLst/>
            <a:gdLst/>
            <a:ahLst/>
            <a:cxnLst/>
            <a:rect l="l" t="t" r="r" b="b"/>
            <a:pathLst>
              <a:path w="652708" h="712369">
                <a:moveTo>
                  <a:pt x="0" y="0"/>
                </a:moveTo>
                <a:lnTo>
                  <a:pt x="652708" y="0"/>
                </a:lnTo>
                <a:lnTo>
                  <a:pt x="652708" y="712369"/>
                </a:lnTo>
                <a:lnTo>
                  <a:pt x="0" y="712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9" name="Google Shape;98;p1">
            <a:extLst>
              <a:ext uri="{FF2B5EF4-FFF2-40B4-BE49-F238E27FC236}">
                <a16:creationId xmlns:a16="http://schemas.microsoft.com/office/drawing/2014/main" id="{98E18C44-3333-F141-13A2-EAB6C1FA1C3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b="58717"/>
          <a:stretch/>
        </p:blipFill>
        <p:spPr>
          <a:xfrm>
            <a:off x="-1" y="0"/>
            <a:ext cx="18336453" cy="340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4EBA50-CE81-AABB-C184-D888A7035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44FF8FF-235E-5219-C84A-B37843E410B3}"/>
              </a:ext>
            </a:extLst>
          </p:cNvPr>
          <p:cNvSpPr txBox="1"/>
          <p:nvPr/>
        </p:nvSpPr>
        <p:spPr>
          <a:xfrm>
            <a:off x="505522" y="876300"/>
            <a:ext cx="8638478" cy="1014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3200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Filling all nulls with (---)  in all columns :</a:t>
            </a:r>
          </a:p>
        </p:txBody>
      </p:sp>
      <p:sp>
        <p:nvSpPr>
          <p:cNvPr id="33" name="Freeform 20">
            <a:extLst>
              <a:ext uri="{FF2B5EF4-FFF2-40B4-BE49-F238E27FC236}">
                <a16:creationId xmlns:a16="http://schemas.microsoft.com/office/drawing/2014/main" id="{D8B70ED7-523C-0006-112D-82895DCF0596}"/>
              </a:ext>
            </a:extLst>
          </p:cNvPr>
          <p:cNvSpPr/>
          <p:nvPr/>
        </p:nvSpPr>
        <p:spPr>
          <a:xfrm>
            <a:off x="351650" y="1890552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28">
            <a:extLst>
              <a:ext uri="{FF2B5EF4-FFF2-40B4-BE49-F238E27FC236}">
                <a16:creationId xmlns:a16="http://schemas.microsoft.com/office/drawing/2014/main" id="{04AF0E32-0E4C-EEAF-B734-C3CE44394533}"/>
              </a:ext>
            </a:extLst>
          </p:cNvPr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E087B32C-49D9-50E0-D111-909ED0C12ECB}"/>
              </a:ext>
            </a:extLst>
          </p:cNvPr>
          <p:cNvSpPr/>
          <p:nvPr/>
        </p:nvSpPr>
        <p:spPr>
          <a:xfrm rot="21245768">
            <a:off x="188557" y="377420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6E65CDF7-E18C-7F92-859B-1D8BCB7F1893}"/>
              </a:ext>
            </a:extLst>
          </p:cNvPr>
          <p:cNvSpPr/>
          <p:nvPr/>
        </p:nvSpPr>
        <p:spPr>
          <a:xfrm>
            <a:off x="14782800" y="7710867"/>
            <a:ext cx="6380515" cy="5152266"/>
          </a:xfrm>
          <a:custGeom>
            <a:avLst/>
            <a:gdLst/>
            <a:ahLst/>
            <a:cxnLst/>
            <a:rect l="l" t="t" r="r" b="b"/>
            <a:pathLst>
              <a:path w="6380515" h="5152266">
                <a:moveTo>
                  <a:pt x="0" y="0"/>
                </a:moveTo>
                <a:lnTo>
                  <a:pt x="6380515" y="0"/>
                </a:lnTo>
                <a:lnTo>
                  <a:pt x="6380515" y="5152265"/>
                </a:lnTo>
                <a:lnTo>
                  <a:pt x="0" y="51522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Freeform 24">
            <a:extLst>
              <a:ext uri="{FF2B5EF4-FFF2-40B4-BE49-F238E27FC236}">
                <a16:creationId xmlns:a16="http://schemas.microsoft.com/office/drawing/2014/main" id="{5D4D38D9-54C5-22D2-5F72-0FD54F745AFE}"/>
              </a:ext>
            </a:extLst>
          </p:cNvPr>
          <p:cNvSpPr/>
          <p:nvPr/>
        </p:nvSpPr>
        <p:spPr>
          <a:xfrm rot="18485959">
            <a:off x="15357674" y="5057369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Freeform 21">
            <a:extLst>
              <a:ext uri="{FF2B5EF4-FFF2-40B4-BE49-F238E27FC236}">
                <a16:creationId xmlns:a16="http://schemas.microsoft.com/office/drawing/2014/main" id="{7B51599D-41F6-98EE-BEF7-FC908E934D03}"/>
              </a:ext>
            </a:extLst>
          </p:cNvPr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Freeform 22">
            <a:extLst>
              <a:ext uri="{FF2B5EF4-FFF2-40B4-BE49-F238E27FC236}">
                <a16:creationId xmlns:a16="http://schemas.microsoft.com/office/drawing/2014/main" id="{2087F2C2-2ACC-430C-7C7F-FEE6B4916AFA}"/>
              </a:ext>
            </a:extLst>
          </p:cNvPr>
          <p:cNvSpPr/>
          <p:nvPr/>
        </p:nvSpPr>
        <p:spPr>
          <a:xfrm rot="2476717">
            <a:off x="16524662" y="-103597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30">
            <a:extLst>
              <a:ext uri="{FF2B5EF4-FFF2-40B4-BE49-F238E27FC236}">
                <a16:creationId xmlns:a16="http://schemas.microsoft.com/office/drawing/2014/main" id="{CCC29530-B3F6-86CA-63A1-386F4470993B}"/>
              </a:ext>
            </a:extLst>
          </p:cNvPr>
          <p:cNvSpPr/>
          <p:nvPr/>
        </p:nvSpPr>
        <p:spPr>
          <a:xfrm rot="744561">
            <a:off x="16846334" y="559212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96622F2-E493-024D-2804-71AF1E5BD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670" y="2441608"/>
            <a:ext cx="13446930" cy="6359492"/>
          </a:xfrm>
          <a:prstGeom prst="rect">
            <a:avLst/>
          </a:prstGeom>
        </p:spPr>
      </p:pic>
      <p:sp>
        <p:nvSpPr>
          <p:cNvPr id="43" name="Freeform 23">
            <a:extLst>
              <a:ext uri="{FF2B5EF4-FFF2-40B4-BE49-F238E27FC236}">
                <a16:creationId xmlns:a16="http://schemas.microsoft.com/office/drawing/2014/main" id="{4B67F7F3-49D5-5114-27FC-709F68E9A401}"/>
              </a:ext>
            </a:extLst>
          </p:cNvPr>
          <p:cNvSpPr/>
          <p:nvPr/>
        </p:nvSpPr>
        <p:spPr>
          <a:xfrm rot="2476717">
            <a:off x="837526" y="9537384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0" y="0"/>
                </a:moveTo>
                <a:lnTo>
                  <a:pt x="557424" y="0"/>
                </a:lnTo>
                <a:lnTo>
                  <a:pt x="557424" y="752006"/>
                </a:lnTo>
                <a:lnTo>
                  <a:pt x="0" y="752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52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34860" y="510540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857780" flipH="1">
            <a:off x="17453019" y="86311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1" y="0"/>
                </a:moveTo>
                <a:lnTo>
                  <a:pt x="0" y="0"/>
                </a:lnTo>
                <a:lnTo>
                  <a:pt x="0" y="2153278"/>
                </a:lnTo>
                <a:lnTo>
                  <a:pt x="829011" y="2153278"/>
                </a:lnTo>
                <a:lnTo>
                  <a:pt x="82901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573303">
            <a:off x="15466663" y="9054682"/>
            <a:ext cx="706230" cy="1019826"/>
          </a:xfrm>
          <a:custGeom>
            <a:avLst/>
            <a:gdLst/>
            <a:ahLst/>
            <a:cxnLst/>
            <a:rect l="l" t="t" r="r" b="b"/>
            <a:pathLst>
              <a:path w="706230" h="1019826">
                <a:moveTo>
                  <a:pt x="0" y="0"/>
                </a:moveTo>
                <a:lnTo>
                  <a:pt x="706229" y="0"/>
                </a:lnTo>
                <a:lnTo>
                  <a:pt x="706229" y="1019826"/>
                </a:lnTo>
                <a:lnTo>
                  <a:pt x="0" y="1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132323">
            <a:off x="-1167217" y="9229699"/>
            <a:ext cx="2480499" cy="1031822"/>
          </a:xfrm>
          <a:custGeom>
            <a:avLst/>
            <a:gdLst/>
            <a:ahLst/>
            <a:cxnLst/>
            <a:rect l="l" t="t" r="r" b="b"/>
            <a:pathLst>
              <a:path w="2480499" h="1031822">
                <a:moveTo>
                  <a:pt x="0" y="0"/>
                </a:moveTo>
                <a:lnTo>
                  <a:pt x="2480499" y="0"/>
                </a:lnTo>
                <a:lnTo>
                  <a:pt x="2480499" y="1031822"/>
                </a:lnTo>
                <a:lnTo>
                  <a:pt x="0" y="1031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1208902">
            <a:off x="14227558" y="833445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1208902">
            <a:off x="602248" y="7488648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8949523">
            <a:off x="3821513" y="51119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4402711" y="941561"/>
            <a:ext cx="1027852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sz="7647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Data Visualization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5442" y="2710965"/>
            <a:ext cx="16603888" cy="142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79"/>
              </a:lnSpc>
              <a:buFont typeface="Wingdings" panose="05000000000000000000" pitchFamily="2" charset="2"/>
              <a:buChar char="Ø"/>
            </a:pPr>
            <a:r>
              <a:rPr lang="en-US" sz="2699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“ After handling all null values in the dataset , Since all columns are categorical , I decided to transform the data using Power BI Desktop and create visualizations.”</a:t>
            </a:r>
          </a:p>
          <a:p>
            <a:pPr marL="457200" indent="-457200" algn="l">
              <a:lnSpc>
                <a:spcPts val="3779"/>
              </a:lnSpc>
              <a:buFont typeface="Wingdings" panose="05000000000000000000" pitchFamily="2" charset="2"/>
              <a:buChar char="Ø"/>
            </a:pPr>
            <a:r>
              <a:rPr lang="en-US" sz="2699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“ I transform the data  using Power Query Editor in Power BI . ”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CE295EF6-5E1C-0CE2-D5EE-DC5433EFD011}"/>
              </a:ext>
            </a:extLst>
          </p:cNvPr>
          <p:cNvSpPr/>
          <p:nvPr/>
        </p:nvSpPr>
        <p:spPr>
          <a:xfrm rot="2669555">
            <a:off x="11865122" y="139244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7A9F59-2603-4046-8DBC-21D98E9DF7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1946" y="4475228"/>
            <a:ext cx="11679415" cy="5410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35E89-AA1F-0245-2FD9-094A689E4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79F9A4BF-9F19-0732-8B39-2D3106B933D7}"/>
              </a:ext>
            </a:extLst>
          </p:cNvPr>
          <p:cNvSpPr/>
          <p:nvPr/>
        </p:nvSpPr>
        <p:spPr>
          <a:xfrm rot="-1857780" flipH="1">
            <a:off x="17453019" y="86311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1" y="0"/>
                </a:moveTo>
                <a:lnTo>
                  <a:pt x="0" y="0"/>
                </a:lnTo>
                <a:lnTo>
                  <a:pt x="0" y="2153278"/>
                </a:lnTo>
                <a:lnTo>
                  <a:pt x="829011" y="2153278"/>
                </a:lnTo>
                <a:lnTo>
                  <a:pt x="82901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B3FCA8B-7515-9E7A-2B3A-E0821F240FE1}"/>
              </a:ext>
            </a:extLst>
          </p:cNvPr>
          <p:cNvSpPr/>
          <p:nvPr/>
        </p:nvSpPr>
        <p:spPr>
          <a:xfrm rot="2132323">
            <a:off x="-1167217" y="9229699"/>
            <a:ext cx="2480499" cy="1031822"/>
          </a:xfrm>
          <a:custGeom>
            <a:avLst/>
            <a:gdLst/>
            <a:ahLst/>
            <a:cxnLst/>
            <a:rect l="l" t="t" r="r" b="b"/>
            <a:pathLst>
              <a:path w="2480499" h="1031822">
                <a:moveTo>
                  <a:pt x="0" y="0"/>
                </a:moveTo>
                <a:lnTo>
                  <a:pt x="2480499" y="0"/>
                </a:lnTo>
                <a:lnTo>
                  <a:pt x="2480499" y="1031822"/>
                </a:lnTo>
                <a:lnTo>
                  <a:pt x="0" y="1031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F29D261-7E8F-EDB6-40E8-041495D2D84C}"/>
              </a:ext>
            </a:extLst>
          </p:cNvPr>
          <p:cNvSpPr/>
          <p:nvPr/>
        </p:nvSpPr>
        <p:spPr>
          <a:xfrm rot="1208902">
            <a:off x="14227558" y="833445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A700D15-528E-A781-396E-35B857AF6EB9}"/>
              </a:ext>
            </a:extLst>
          </p:cNvPr>
          <p:cNvSpPr/>
          <p:nvPr/>
        </p:nvSpPr>
        <p:spPr>
          <a:xfrm rot="1208902">
            <a:off x="602248" y="7488648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3F58540-E05A-C27E-F156-FA7818CD71D2}"/>
              </a:ext>
            </a:extLst>
          </p:cNvPr>
          <p:cNvSpPr/>
          <p:nvPr/>
        </p:nvSpPr>
        <p:spPr>
          <a:xfrm rot="-8949523">
            <a:off x="3821513" y="51119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BE55960-CD77-A73A-E605-D17576F6A692}"/>
              </a:ext>
            </a:extLst>
          </p:cNvPr>
          <p:cNvSpPr txBox="1"/>
          <p:nvPr/>
        </p:nvSpPr>
        <p:spPr>
          <a:xfrm>
            <a:off x="4402711" y="941561"/>
            <a:ext cx="10278521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sz="7647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Data Visualization  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E6585635-A382-39CE-00C2-020430A49290}"/>
              </a:ext>
            </a:extLst>
          </p:cNvPr>
          <p:cNvSpPr/>
          <p:nvPr/>
        </p:nvSpPr>
        <p:spPr>
          <a:xfrm rot="2669555">
            <a:off x="11865122" y="139244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C628B-06E8-8593-C421-153AE7E08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453" y="2749080"/>
            <a:ext cx="12096779" cy="67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3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E0EBB-FFFB-DC34-120D-FA0F4CF2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0BB60D51-494B-0489-01DA-575F29218470}"/>
              </a:ext>
            </a:extLst>
          </p:cNvPr>
          <p:cNvSpPr/>
          <p:nvPr/>
        </p:nvSpPr>
        <p:spPr>
          <a:xfrm rot="-1857780" flipH="1">
            <a:off x="17453019" y="86311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1" y="0"/>
                </a:moveTo>
                <a:lnTo>
                  <a:pt x="0" y="0"/>
                </a:lnTo>
                <a:lnTo>
                  <a:pt x="0" y="2153278"/>
                </a:lnTo>
                <a:lnTo>
                  <a:pt x="829011" y="2153278"/>
                </a:lnTo>
                <a:lnTo>
                  <a:pt x="82901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20A9B3B-6F4A-3A8F-9301-CB145AA9B9D8}"/>
              </a:ext>
            </a:extLst>
          </p:cNvPr>
          <p:cNvSpPr/>
          <p:nvPr/>
        </p:nvSpPr>
        <p:spPr>
          <a:xfrm rot="2132323">
            <a:off x="-1167217" y="9229699"/>
            <a:ext cx="2480499" cy="1031822"/>
          </a:xfrm>
          <a:custGeom>
            <a:avLst/>
            <a:gdLst/>
            <a:ahLst/>
            <a:cxnLst/>
            <a:rect l="l" t="t" r="r" b="b"/>
            <a:pathLst>
              <a:path w="2480499" h="1031822">
                <a:moveTo>
                  <a:pt x="0" y="0"/>
                </a:moveTo>
                <a:lnTo>
                  <a:pt x="2480499" y="0"/>
                </a:lnTo>
                <a:lnTo>
                  <a:pt x="2480499" y="1031822"/>
                </a:lnTo>
                <a:lnTo>
                  <a:pt x="0" y="1031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F45B1F8-BEB6-03F6-DD26-EBF9C19A2293}"/>
              </a:ext>
            </a:extLst>
          </p:cNvPr>
          <p:cNvSpPr/>
          <p:nvPr/>
        </p:nvSpPr>
        <p:spPr>
          <a:xfrm rot="1208902">
            <a:off x="14227558" y="833445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1B22BAF-95FF-22A1-78A9-905C6982AADC}"/>
              </a:ext>
            </a:extLst>
          </p:cNvPr>
          <p:cNvSpPr/>
          <p:nvPr/>
        </p:nvSpPr>
        <p:spPr>
          <a:xfrm rot="1208902">
            <a:off x="602248" y="7488648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DFB95B5-2465-6E23-0CE1-D56AF1D61A65}"/>
              </a:ext>
            </a:extLst>
          </p:cNvPr>
          <p:cNvSpPr/>
          <p:nvPr/>
        </p:nvSpPr>
        <p:spPr>
          <a:xfrm rot="-8949523">
            <a:off x="3821513" y="51119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0BD2D1B-F43E-8F19-4E39-1AEB56661E41}"/>
              </a:ext>
            </a:extLst>
          </p:cNvPr>
          <p:cNvSpPr txBox="1"/>
          <p:nvPr/>
        </p:nvSpPr>
        <p:spPr>
          <a:xfrm>
            <a:off x="4402711" y="941561"/>
            <a:ext cx="10278521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sz="7647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Data Visualization  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87096A63-4738-EB3E-63BC-3301618A7A8F}"/>
              </a:ext>
            </a:extLst>
          </p:cNvPr>
          <p:cNvSpPr/>
          <p:nvPr/>
        </p:nvSpPr>
        <p:spPr>
          <a:xfrm rot="2669555">
            <a:off x="11865122" y="139244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F92CAA-877D-8D1A-3AC6-06F1A3D5D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2529689"/>
            <a:ext cx="12683118" cy="68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4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6585345" y="2023010"/>
            <a:ext cx="8658550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1"/>
              </a:lnSpc>
            </a:pPr>
            <a:r>
              <a:rPr lang="en-US" sz="7772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Summary </a:t>
            </a:r>
          </a:p>
        </p:txBody>
      </p:sp>
      <p:sp>
        <p:nvSpPr>
          <p:cNvPr id="17" name="Freeform 17"/>
          <p:cNvSpPr/>
          <p:nvPr/>
        </p:nvSpPr>
        <p:spPr>
          <a:xfrm rot="-354232">
            <a:off x="375758" y="12663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0854567" y="763039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8133077" y="8755242"/>
            <a:ext cx="4542739" cy="4114800"/>
          </a:xfrm>
          <a:custGeom>
            <a:avLst/>
            <a:gdLst/>
            <a:ahLst/>
            <a:cxnLst/>
            <a:rect l="l" t="t" r="r" b="b"/>
            <a:pathLst>
              <a:path w="4542739" h="4114800">
                <a:moveTo>
                  <a:pt x="0" y="0"/>
                </a:moveTo>
                <a:lnTo>
                  <a:pt x="4542739" y="0"/>
                </a:lnTo>
                <a:lnTo>
                  <a:pt x="45427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1613985">
            <a:off x="16422790" y="-321010"/>
            <a:ext cx="2833306" cy="1499104"/>
          </a:xfrm>
          <a:custGeom>
            <a:avLst/>
            <a:gdLst/>
            <a:ahLst/>
            <a:cxnLst/>
            <a:rect l="l" t="t" r="r" b="b"/>
            <a:pathLst>
              <a:path w="2833306" h="1499104">
                <a:moveTo>
                  <a:pt x="0" y="0"/>
                </a:moveTo>
                <a:lnTo>
                  <a:pt x="2833306" y="0"/>
                </a:lnTo>
                <a:lnTo>
                  <a:pt x="2833306" y="1499104"/>
                </a:lnTo>
                <a:lnTo>
                  <a:pt x="0" y="1499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514982" y="3809520"/>
            <a:ext cx="13258035" cy="3342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33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“ This project extracts and analyzes restaurant data from </a:t>
            </a:r>
            <a:r>
              <a:rPr lang="en-US" sz="3133" dirty="0" err="1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Easydiner</a:t>
            </a:r>
            <a:r>
              <a:rPr lang="en-US" sz="3133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 across seven major Indian cities . After </a:t>
            </a:r>
            <a:r>
              <a:rPr lang="en-US" sz="3133" dirty="0" err="1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webscraping</a:t>
            </a:r>
            <a:r>
              <a:rPr lang="en-US" sz="3133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 4,085 records , the data was cleaned , missing values handled , and explored using Python (Pandas , NumPy , Matplotlib , Seaborn ) . Finally , the dataset was transformed and visualized in Power BI to create interactive dashboards showcasing restaurant styles , prices , discounts , and Zones .”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endParaRPr lang="en-US" sz="2733" dirty="0">
              <a:solidFill>
                <a:srgbClr val="723E1C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endParaRPr lang="en-US" sz="2733" dirty="0">
              <a:solidFill>
                <a:srgbClr val="723E1C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endParaRPr lang="en-US" sz="2733" dirty="0">
              <a:solidFill>
                <a:srgbClr val="723E1C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4943801" y="10924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1239328" y="344320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883726">
            <a:off x="12384239" y="-1377309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1"/>
                </a:lnTo>
                <a:lnTo>
                  <a:pt x="0" y="30030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43085">
            <a:off x="6004350" y="1630235"/>
            <a:ext cx="653579" cy="557325"/>
          </a:xfrm>
          <a:custGeom>
            <a:avLst/>
            <a:gdLst/>
            <a:ahLst/>
            <a:cxnLst/>
            <a:rect l="l" t="t" r="r" b="b"/>
            <a:pathLst>
              <a:path w="653579" h="557325">
                <a:moveTo>
                  <a:pt x="0" y="0"/>
                </a:moveTo>
                <a:lnTo>
                  <a:pt x="653579" y="0"/>
                </a:lnTo>
                <a:lnTo>
                  <a:pt x="653579" y="557325"/>
                </a:lnTo>
                <a:lnTo>
                  <a:pt x="0" y="557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1305" y="3100551"/>
            <a:ext cx="12185390" cy="32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59"/>
              </a:lnSpc>
            </a:pPr>
            <a:r>
              <a:rPr lang="en-US" sz="12844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Thank You For You Attention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192841" y="-711272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614178" y="7410646"/>
            <a:ext cx="4562108" cy="3695308"/>
          </a:xfrm>
          <a:custGeom>
            <a:avLst/>
            <a:gdLst/>
            <a:ahLst/>
            <a:cxnLst/>
            <a:rect l="l" t="t" r="r" b="b"/>
            <a:pathLst>
              <a:path w="4562108" h="3695308">
                <a:moveTo>
                  <a:pt x="0" y="0"/>
                </a:moveTo>
                <a:lnTo>
                  <a:pt x="4562109" y="0"/>
                </a:lnTo>
                <a:lnTo>
                  <a:pt x="4562109" y="3695308"/>
                </a:lnTo>
                <a:lnTo>
                  <a:pt x="0" y="3695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56110">
            <a:off x="13294018" y="6029"/>
            <a:ext cx="5490655" cy="3932681"/>
          </a:xfrm>
          <a:custGeom>
            <a:avLst/>
            <a:gdLst/>
            <a:ahLst/>
            <a:cxnLst/>
            <a:rect l="l" t="t" r="r" b="b"/>
            <a:pathLst>
              <a:path w="5490655" h="3932681">
                <a:moveTo>
                  <a:pt x="0" y="0"/>
                </a:moveTo>
                <a:lnTo>
                  <a:pt x="5490654" y="0"/>
                </a:lnTo>
                <a:lnTo>
                  <a:pt x="5490654" y="3932682"/>
                </a:lnTo>
                <a:lnTo>
                  <a:pt x="0" y="3932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354232">
            <a:off x="13528707" y="6718784"/>
            <a:ext cx="1328269" cy="1449680"/>
          </a:xfrm>
          <a:custGeom>
            <a:avLst/>
            <a:gdLst/>
            <a:ahLst/>
            <a:cxnLst/>
            <a:rect l="l" t="t" r="r" b="b"/>
            <a:pathLst>
              <a:path w="1328269" h="1449680">
                <a:moveTo>
                  <a:pt x="0" y="0"/>
                </a:moveTo>
                <a:lnTo>
                  <a:pt x="1328269" y="0"/>
                </a:lnTo>
                <a:lnTo>
                  <a:pt x="1328269" y="1449680"/>
                </a:lnTo>
                <a:lnTo>
                  <a:pt x="0" y="144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010513">
            <a:off x="5723241" y="1157532"/>
            <a:ext cx="822115" cy="897261"/>
          </a:xfrm>
          <a:custGeom>
            <a:avLst/>
            <a:gdLst/>
            <a:ahLst/>
            <a:cxnLst/>
            <a:rect l="l" t="t" r="r" b="b"/>
            <a:pathLst>
              <a:path w="822115" h="897261">
                <a:moveTo>
                  <a:pt x="0" y="0"/>
                </a:moveTo>
                <a:lnTo>
                  <a:pt x="822115" y="0"/>
                </a:lnTo>
                <a:lnTo>
                  <a:pt x="822115" y="897260"/>
                </a:lnTo>
                <a:lnTo>
                  <a:pt x="0" y="897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346650">
            <a:off x="800423" y="4578883"/>
            <a:ext cx="2119544" cy="1812210"/>
          </a:xfrm>
          <a:custGeom>
            <a:avLst/>
            <a:gdLst/>
            <a:ahLst/>
            <a:cxnLst/>
            <a:rect l="l" t="t" r="r" b="b"/>
            <a:pathLst>
              <a:path w="2119544" h="1812210">
                <a:moveTo>
                  <a:pt x="0" y="0"/>
                </a:moveTo>
                <a:lnTo>
                  <a:pt x="2119544" y="0"/>
                </a:lnTo>
                <a:lnTo>
                  <a:pt x="2119544" y="1812211"/>
                </a:lnTo>
                <a:lnTo>
                  <a:pt x="0" y="181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550519">
            <a:off x="1264018" y="2829717"/>
            <a:ext cx="805717" cy="1086971"/>
          </a:xfrm>
          <a:custGeom>
            <a:avLst/>
            <a:gdLst/>
            <a:ahLst/>
            <a:cxnLst/>
            <a:rect l="l" t="t" r="r" b="b"/>
            <a:pathLst>
              <a:path w="805717" h="1086971">
                <a:moveTo>
                  <a:pt x="0" y="0"/>
                </a:moveTo>
                <a:lnTo>
                  <a:pt x="805717" y="0"/>
                </a:lnTo>
                <a:lnTo>
                  <a:pt x="805717" y="1086971"/>
                </a:lnTo>
                <a:lnTo>
                  <a:pt x="0" y="1086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2399741" flipH="1">
            <a:off x="822149" y="1390620"/>
            <a:ext cx="737792" cy="995335"/>
          </a:xfrm>
          <a:custGeom>
            <a:avLst/>
            <a:gdLst/>
            <a:ahLst/>
            <a:cxnLst/>
            <a:rect l="l" t="t" r="r" b="b"/>
            <a:pathLst>
              <a:path w="737792" h="995335">
                <a:moveTo>
                  <a:pt x="737792" y="0"/>
                </a:moveTo>
                <a:lnTo>
                  <a:pt x="0" y="0"/>
                </a:lnTo>
                <a:lnTo>
                  <a:pt x="0" y="995335"/>
                </a:lnTo>
                <a:lnTo>
                  <a:pt x="737792" y="995335"/>
                </a:lnTo>
                <a:lnTo>
                  <a:pt x="73779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791557">
            <a:off x="10883481" y="1014068"/>
            <a:ext cx="622638" cy="899116"/>
          </a:xfrm>
          <a:custGeom>
            <a:avLst/>
            <a:gdLst/>
            <a:ahLst/>
            <a:cxnLst/>
            <a:rect l="l" t="t" r="r" b="b"/>
            <a:pathLst>
              <a:path w="622638" h="899116">
                <a:moveTo>
                  <a:pt x="0" y="0"/>
                </a:moveTo>
                <a:lnTo>
                  <a:pt x="622637" y="0"/>
                </a:lnTo>
                <a:lnTo>
                  <a:pt x="622637" y="899116"/>
                </a:lnTo>
                <a:lnTo>
                  <a:pt x="0" y="899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83726">
            <a:off x="17130264" y="7756760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0"/>
                </a:lnTo>
                <a:lnTo>
                  <a:pt x="0" y="3003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2399741" flipH="1">
            <a:off x="15780850" y="4712866"/>
            <a:ext cx="665780" cy="898186"/>
          </a:xfrm>
          <a:custGeom>
            <a:avLst/>
            <a:gdLst/>
            <a:ahLst/>
            <a:cxnLst/>
            <a:rect l="l" t="t" r="r" b="b"/>
            <a:pathLst>
              <a:path w="665780" h="898186">
                <a:moveTo>
                  <a:pt x="665780" y="0"/>
                </a:moveTo>
                <a:lnTo>
                  <a:pt x="0" y="0"/>
                </a:lnTo>
                <a:lnTo>
                  <a:pt x="0" y="898185"/>
                </a:lnTo>
                <a:lnTo>
                  <a:pt x="665780" y="898185"/>
                </a:lnTo>
                <a:lnTo>
                  <a:pt x="66578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03213" y="308689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567483" y="704581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199485" y="704581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082873" y="-197609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1222565" y="136497"/>
            <a:ext cx="5903284" cy="4418581"/>
          </a:xfrm>
          <a:custGeom>
            <a:avLst/>
            <a:gdLst/>
            <a:ahLst/>
            <a:cxnLst/>
            <a:rect l="l" t="t" r="r" b="b"/>
            <a:pathLst>
              <a:path w="6454657" h="5228272">
                <a:moveTo>
                  <a:pt x="0" y="0"/>
                </a:moveTo>
                <a:lnTo>
                  <a:pt x="6454657" y="0"/>
                </a:lnTo>
                <a:lnTo>
                  <a:pt x="6454657" y="5228272"/>
                </a:lnTo>
                <a:lnTo>
                  <a:pt x="0" y="5228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222187" y="-190563"/>
            <a:ext cx="6625122" cy="5072702"/>
          </a:xfrm>
          <a:custGeom>
            <a:avLst/>
            <a:gdLst/>
            <a:ahLst/>
            <a:cxnLst/>
            <a:rect l="l" t="t" r="r" b="b"/>
            <a:pathLst>
              <a:path w="7086227" h="5722128">
                <a:moveTo>
                  <a:pt x="0" y="0"/>
                </a:moveTo>
                <a:lnTo>
                  <a:pt x="7086227" y="0"/>
                </a:lnTo>
                <a:lnTo>
                  <a:pt x="7086227" y="5722128"/>
                </a:lnTo>
                <a:lnTo>
                  <a:pt x="0" y="572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3151825">
            <a:off x="4950352" y="985114"/>
            <a:ext cx="1116966" cy="952467"/>
          </a:xfrm>
          <a:custGeom>
            <a:avLst/>
            <a:gdLst/>
            <a:ahLst/>
            <a:cxnLst/>
            <a:rect l="l" t="t" r="r" b="b"/>
            <a:pathLst>
              <a:path w="1116966" h="952467">
                <a:moveTo>
                  <a:pt x="0" y="0"/>
                </a:moveTo>
                <a:lnTo>
                  <a:pt x="1116966" y="0"/>
                </a:lnTo>
                <a:lnTo>
                  <a:pt x="1116966" y="952467"/>
                </a:lnTo>
                <a:lnTo>
                  <a:pt x="0" y="952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2832478" y="2946373"/>
            <a:ext cx="12033384" cy="7125159"/>
            <a:chOff x="0" y="0"/>
            <a:chExt cx="1626643" cy="1306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26643" cy="1306469"/>
            </a:xfrm>
            <a:custGeom>
              <a:avLst/>
              <a:gdLst/>
              <a:ahLst/>
              <a:cxnLst/>
              <a:rect l="l" t="t" r="r" b="b"/>
              <a:pathLst>
                <a:path w="1626643" h="1306469">
                  <a:moveTo>
                    <a:pt x="63929" y="0"/>
                  </a:moveTo>
                  <a:lnTo>
                    <a:pt x="1562714" y="0"/>
                  </a:lnTo>
                  <a:cubicBezTo>
                    <a:pt x="1598021" y="0"/>
                    <a:pt x="1626643" y="28622"/>
                    <a:pt x="1626643" y="63929"/>
                  </a:cubicBezTo>
                  <a:lnTo>
                    <a:pt x="1626643" y="1242539"/>
                  </a:lnTo>
                  <a:cubicBezTo>
                    <a:pt x="1626643" y="1277847"/>
                    <a:pt x="1598021" y="1306469"/>
                    <a:pt x="1562714" y="1306469"/>
                  </a:cubicBezTo>
                  <a:lnTo>
                    <a:pt x="63929" y="1306469"/>
                  </a:lnTo>
                  <a:cubicBezTo>
                    <a:pt x="28622" y="1306469"/>
                    <a:pt x="0" y="1277847"/>
                    <a:pt x="0" y="1242539"/>
                  </a:cubicBezTo>
                  <a:lnTo>
                    <a:pt x="0" y="63929"/>
                  </a:lnTo>
                  <a:cubicBezTo>
                    <a:pt x="0" y="28622"/>
                    <a:pt x="28622" y="0"/>
                    <a:pt x="63929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99552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26643" cy="1344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65814" y="1429205"/>
            <a:ext cx="788167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96"/>
              </a:lnSpc>
            </a:pPr>
            <a:r>
              <a:rPr lang="en-US" sz="8472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Introduction</a:t>
            </a:r>
          </a:p>
        </p:txBody>
      </p:sp>
      <p:sp>
        <p:nvSpPr>
          <p:cNvPr id="19" name="Freeform 19"/>
          <p:cNvSpPr/>
          <p:nvPr/>
        </p:nvSpPr>
        <p:spPr>
          <a:xfrm rot="541485">
            <a:off x="15988096" y="7258755"/>
            <a:ext cx="859453" cy="1414998"/>
          </a:xfrm>
          <a:custGeom>
            <a:avLst/>
            <a:gdLst/>
            <a:ahLst/>
            <a:cxnLst/>
            <a:rect l="l" t="t" r="r" b="b"/>
            <a:pathLst>
              <a:path w="730659" h="985712">
                <a:moveTo>
                  <a:pt x="0" y="0"/>
                </a:moveTo>
                <a:lnTo>
                  <a:pt x="730659" y="0"/>
                </a:lnTo>
                <a:lnTo>
                  <a:pt x="730659" y="985712"/>
                </a:lnTo>
                <a:lnTo>
                  <a:pt x="0" y="985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441016" flipH="1">
            <a:off x="807465" y="7462749"/>
            <a:ext cx="874929" cy="1331089"/>
          </a:xfrm>
          <a:custGeom>
            <a:avLst/>
            <a:gdLst/>
            <a:ahLst/>
            <a:cxnLst/>
            <a:rect l="l" t="t" r="r" b="b"/>
            <a:pathLst>
              <a:path w="730659" h="985712">
                <a:moveTo>
                  <a:pt x="730659" y="0"/>
                </a:moveTo>
                <a:lnTo>
                  <a:pt x="0" y="0"/>
                </a:lnTo>
                <a:lnTo>
                  <a:pt x="0" y="985712"/>
                </a:lnTo>
                <a:lnTo>
                  <a:pt x="730659" y="985712"/>
                </a:lnTo>
                <a:lnTo>
                  <a:pt x="73065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rot="1099339">
            <a:off x="3233016" y="3073687"/>
            <a:ext cx="743708" cy="811687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8" y="0"/>
                </a:lnTo>
                <a:lnTo>
                  <a:pt x="743708" y="811687"/>
                </a:lnTo>
                <a:lnTo>
                  <a:pt x="0" y="8116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1821291">
            <a:off x="14483637" y="6831802"/>
            <a:ext cx="1039153" cy="1075870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9" y="0"/>
                </a:lnTo>
                <a:lnTo>
                  <a:pt x="743709" y="811686"/>
                </a:lnTo>
                <a:lnTo>
                  <a:pt x="0" y="8116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056602" y="4711354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20" y="0"/>
                </a:lnTo>
                <a:lnTo>
                  <a:pt x="1289020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TextBox 25"/>
          <p:cNvSpPr txBox="1"/>
          <p:nvPr/>
        </p:nvSpPr>
        <p:spPr>
          <a:xfrm>
            <a:off x="2573073" y="3985854"/>
            <a:ext cx="12043180" cy="611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997"/>
              </a:lnSpc>
              <a:buFont typeface="Arial" panose="020B0604020202020204" pitchFamily="34" charset="0"/>
              <a:buChar char="•"/>
            </a:pP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  This Project focuses on</a:t>
            </a:r>
            <a:r>
              <a:rPr lang="en-US" sz="2855" b="1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 EXPLORATORY DATA ANALYSIS (EDA)  </a:t>
            </a: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to understand ,clean and analyze the dataset . </a:t>
            </a:r>
          </a:p>
          <a:p>
            <a:pPr algn="ctr">
              <a:lnSpc>
                <a:spcPts val="3997"/>
              </a:lnSpc>
            </a:pP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	</a:t>
            </a:r>
          </a:p>
          <a:p>
            <a:pPr marL="457200" indent="-457200" algn="ctr">
              <a:lnSpc>
                <a:spcPts val="3997"/>
              </a:lnSpc>
              <a:buFont typeface="Arial" panose="020B0604020202020204" pitchFamily="34" charset="0"/>
              <a:buChar char="•"/>
            </a:pP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Using </a:t>
            </a:r>
            <a:r>
              <a:rPr lang="en-US" sz="2855" b="1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PUTHON (NumPy , Pandas , Matplotlib , Seaborn) ,</a:t>
            </a: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we explored</a:t>
            </a:r>
          </a:p>
          <a:p>
            <a:pPr algn="ctr">
              <a:lnSpc>
                <a:spcPts val="3997"/>
              </a:lnSpc>
            </a:pP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Both numerical and categorical features of the dataset .</a:t>
            </a:r>
          </a:p>
          <a:p>
            <a:pPr algn="ctr">
              <a:lnSpc>
                <a:spcPts val="3997"/>
              </a:lnSpc>
            </a:pP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	    </a:t>
            </a:r>
          </a:p>
          <a:p>
            <a:pPr marL="457200" indent="-457200" algn="ctr">
              <a:lnSpc>
                <a:spcPts val="3997"/>
              </a:lnSpc>
              <a:buFont typeface="Arial" panose="020B0604020202020204" pitchFamily="34" charset="0"/>
              <a:buChar char="•"/>
            </a:pP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The analysis includes </a:t>
            </a:r>
            <a:r>
              <a:rPr lang="en-US" sz="2855" b="1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Data cleaning , Handling missing values , Outlier  detection </a:t>
            </a: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 and feature exploration .</a:t>
            </a:r>
          </a:p>
          <a:p>
            <a:pPr marL="457200" indent="-457200" algn="ctr">
              <a:lnSpc>
                <a:spcPts val="3997"/>
              </a:lnSpc>
              <a:buFont typeface="Arial" panose="020B0604020202020204" pitchFamily="34" charset="0"/>
              <a:buChar char="•"/>
            </a:pPr>
            <a:endParaRPr lang="en-US" sz="2855" dirty="0">
              <a:solidFill>
                <a:srgbClr val="723E1C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  <a:p>
            <a:pPr marL="457200" indent="-457200" algn="ctr">
              <a:lnSpc>
                <a:spcPts val="3997"/>
              </a:lnSpc>
              <a:buFont typeface="Arial" panose="020B0604020202020204" pitchFamily="34" charset="0"/>
              <a:buChar char="•"/>
            </a:pP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After EDA , the result were integrated into </a:t>
            </a:r>
            <a:r>
              <a:rPr lang="en-US" sz="2855" b="1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Power BI Desktop </a:t>
            </a: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to design</a:t>
            </a:r>
          </a:p>
          <a:p>
            <a:pPr algn="ctr">
              <a:lnSpc>
                <a:spcPts val="3997"/>
              </a:lnSpc>
            </a:pPr>
            <a:r>
              <a:rPr lang="en-US" sz="2855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An interactive Dashboard for data visualization .</a:t>
            </a:r>
          </a:p>
          <a:p>
            <a:pPr algn="ctr">
              <a:lnSpc>
                <a:spcPts val="3997"/>
              </a:lnSpc>
            </a:pPr>
            <a:endParaRPr lang="en-US" sz="2855" b="1" dirty="0">
              <a:solidFill>
                <a:srgbClr val="723E1C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5815" y="-31453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910095">
            <a:off x="5840540" y="751732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5928" y="5900968"/>
            <a:ext cx="6276029" cy="3295420"/>
          </a:xfrm>
          <a:custGeom>
            <a:avLst/>
            <a:gdLst/>
            <a:ahLst/>
            <a:cxnLst/>
            <a:rect l="l" t="t" r="r" b="b"/>
            <a:pathLst>
              <a:path w="8384309" h="4380802">
                <a:moveTo>
                  <a:pt x="0" y="0"/>
                </a:moveTo>
                <a:lnTo>
                  <a:pt x="8384309" y="0"/>
                </a:lnTo>
                <a:lnTo>
                  <a:pt x="8384309" y="4380802"/>
                </a:lnTo>
                <a:lnTo>
                  <a:pt x="0" y="438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220537" y="370401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448372" y="1500571"/>
            <a:ext cx="1306147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30"/>
              </a:lnSpc>
            </a:pPr>
            <a:r>
              <a:rPr lang="en-US" sz="7647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Getting Response from website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4846" y="5900968"/>
            <a:ext cx="340821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</a:pPr>
            <a:endParaRPr lang="en-US" sz="2600" spc="101" dirty="0">
              <a:solidFill>
                <a:srgbClr val="995529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5" name="Freeform 25"/>
          <p:cNvSpPr/>
          <p:nvPr/>
        </p:nvSpPr>
        <p:spPr>
          <a:xfrm rot="1298795">
            <a:off x="8868513" y="518787"/>
            <a:ext cx="706230" cy="1019826"/>
          </a:xfrm>
          <a:custGeom>
            <a:avLst/>
            <a:gdLst/>
            <a:ahLst/>
            <a:cxnLst/>
            <a:rect l="l" t="t" r="r" b="b"/>
            <a:pathLst>
              <a:path w="706230" h="1019826">
                <a:moveTo>
                  <a:pt x="0" y="0"/>
                </a:moveTo>
                <a:lnTo>
                  <a:pt x="706230" y="0"/>
                </a:lnTo>
                <a:lnTo>
                  <a:pt x="706230" y="1019826"/>
                </a:lnTo>
                <a:lnTo>
                  <a:pt x="0" y="1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4073886">
            <a:off x="1280889" y="8533287"/>
            <a:ext cx="706230" cy="1019826"/>
          </a:xfrm>
          <a:custGeom>
            <a:avLst/>
            <a:gdLst/>
            <a:ahLst/>
            <a:cxnLst/>
            <a:rect l="l" t="t" r="r" b="b"/>
            <a:pathLst>
              <a:path w="706230" h="1019826">
                <a:moveTo>
                  <a:pt x="0" y="0"/>
                </a:moveTo>
                <a:lnTo>
                  <a:pt x="706230" y="0"/>
                </a:lnTo>
                <a:lnTo>
                  <a:pt x="706230" y="1019826"/>
                </a:lnTo>
                <a:lnTo>
                  <a:pt x="0" y="1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1099339">
            <a:off x="12690195" y="5188377"/>
            <a:ext cx="743708" cy="811687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9" y="0"/>
                </a:lnTo>
                <a:lnTo>
                  <a:pt x="743709" y="811687"/>
                </a:lnTo>
                <a:lnTo>
                  <a:pt x="0" y="811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35821">
            <a:off x="14545594" y="945826"/>
            <a:ext cx="743708" cy="811687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8" y="0"/>
                </a:lnTo>
                <a:lnTo>
                  <a:pt x="743708" y="811687"/>
                </a:lnTo>
                <a:lnTo>
                  <a:pt x="0" y="811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 rot="-1080789">
            <a:off x="934554" y="4700000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49" y="0"/>
                </a:lnTo>
                <a:lnTo>
                  <a:pt x="907349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 rot="-1857780" flipH="1">
            <a:off x="6544071" y="8738634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1" y="0"/>
                </a:moveTo>
                <a:lnTo>
                  <a:pt x="0" y="0"/>
                </a:lnTo>
                <a:lnTo>
                  <a:pt x="0" y="2153277"/>
                </a:lnTo>
                <a:lnTo>
                  <a:pt x="829011" y="2153277"/>
                </a:lnTo>
                <a:lnTo>
                  <a:pt x="829011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 rot="252835">
            <a:off x="724978" y="990600"/>
            <a:ext cx="571937" cy="1076353"/>
          </a:xfrm>
          <a:custGeom>
            <a:avLst/>
            <a:gdLst/>
            <a:ahLst/>
            <a:cxnLst/>
            <a:rect l="l" t="t" r="r" b="b"/>
            <a:pathLst>
              <a:path w="571937" h="1076353">
                <a:moveTo>
                  <a:pt x="0" y="0"/>
                </a:moveTo>
                <a:lnTo>
                  <a:pt x="571936" y="0"/>
                </a:lnTo>
                <a:lnTo>
                  <a:pt x="571936" y="1076353"/>
                </a:lnTo>
                <a:lnTo>
                  <a:pt x="0" y="1076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-1219200" y="3206546"/>
            <a:ext cx="14033271" cy="88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639"/>
              </a:lnSpc>
              <a:buFont typeface="Wingdings" panose="05000000000000000000" pitchFamily="2" charset="2"/>
              <a:buChar char="§"/>
            </a:pPr>
            <a:r>
              <a:rPr lang="en-US" sz="2599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	    Fetched the webpage successfully using requests .</a:t>
            </a:r>
          </a:p>
          <a:p>
            <a:pPr marL="457200" indent="-457200" algn="ctr">
              <a:lnSpc>
                <a:spcPts val="3639"/>
              </a:lnSpc>
              <a:buFont typeface="Wingdings" panose="05000000000000000000" pitchFamily="2" charset="2"/>
              <a:buChar char="§"/>
            </a:pPr>
            <a:r>
              <a:rPr lang="en-US" sz="2599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Parsed HTML content with </a:t>
            </a:r>
            <a:r>
              <a:rPr lang="en-US" sz="2599" dirty="0" err="1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BeautifulSoup</a:t>
            </a:r>
            <a:r>
              <a:rPr lang="en-US" sz="2599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 .   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13591" y="3817770"/>
            <a:ext cx="259502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endParaRPr lang="en-US" sz="2300" dirty="0">
              <a:solidFill>
                <a:srgbClr val="723E1C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10812" y="1485331"/>
            <a:ext cx="387628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</a:pPr>
            <a:endParaRPr lang="en-US" sz="2600" spc="101" dirty="0">
              <a:solidFill>
                <a:srgbClr val="995529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302255" y="5745195"/>
            <a:ext cx="264639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</a:pPr>
            <a:endParaRPr lang="en-US" sz="2600" spc="101" dirty="0">
              <a:solidFill>
                <a:srgbClr val="995529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8D8F0E-DF99-4E87-81EE-19048E773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7931" y="4538126"/>
            <a:ext cx="10200348" cy="39441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>
            <a:extLst>
              <a:ext uri="{FF2B5EF4-FFF2-40B4-BE49-F238E27FC236}">
                <a16:creationId xmlns:a16="http://schemas.microsoft.com/office/drawing/2014/main" id="{6DD95B0B-7BF0-3651-4C87-E6B64DA300E7}"/>
              </a:ext>
            </a:extLst>
          </p:cNvPr>
          <p:cNvGrpSpPr/>
          <p:nvPr/>
        </p:nvGrpSpPr>
        <p:grpSpPr>
          <a:xfrm>
            <a:off x="250753" y="4613244"/>
            <a:ext cx="8718104" cy="5566420"/>
            <a:chOff x="0" y="0"/>
            <a:chExt cx="1038995" cy="1120737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60DBC218-8311-D594-A3B2-EA1F21F743F7}"/>
                </a:ext>
              </a:extLst>
            </p:cNvPr>
            <p:cNvSpPr/>
            <p:nvPr/>
          </p:nvSpPr>
          <p:spPr>
            <a:xfrm>
              <a:off x="0" y="0"/>
              <a:ext cx="1038995" cy="1120737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9455E566-3F10-2CF3-1D02-BF6E2B2CF486}"/>
                </a:ext>
              </a:extLst>
            </p:cNvPr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18">
            <a:extLst>
              <a:ext uri="{FF2B5EF4-FFF2-40B4-BE49-F238E27FC236}">
                <a16:creationId xmlns:a16="http://schemas.microsoft.com/office/drawing/2014/main" id="{D5FFC6BA-AD39-2F9D-6615-92AC3F45C09C}"/>
              </a:ext>
            </a:extLst>
          </p:cNvPr>
          <p:cNvSpPr txBox="1"/>
          <p:nvPr/>
        </p:nvSpPr>
        <p:spPr>
          <a:xfrm>
            <a:off x="2317509" y="1184600"/>
            <a:ext cx="1342515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8199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Scraping Data From website </a:t>
            </a: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930FAA1C-1454-F92B-8AB1-D6ED5C33700F}"/>
              </a:ext>
            </a:extLst>
          </p:cNvPr>
          <p:cNvSpPr txBox="1"/>
          <p:nvPr/>
        </p:nvSpPr>
        <p:spPr>
          <a:xfrm>
            <a:off x="3377440" y="2728939"/>
            <a:ext cx="12365227" cy="10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2938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I selected these seven cities from the website for data scraping :</a:t>
            </a:r>
          </a:p>
          <a:p>
            <a:pPr algn="ctr">
              <a:lnSpc>
                <a:spcPts val="4114"/>
              </a:lnSpc>
            </a:pPr>
            <a:r>
              <a:rPr lang="en-US" sz="2938" b="1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Hyderabad , Mumbai , </a:t>
            </a:r>
            <a:r>
              <a:rPr lang="en-US" sz="2938" b="1" dirty="0" err="1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Vishakapatnam</a:t>
            </a:r>
            <a:r>
              <a:rPr lang="en-US" sz="2938" b="1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 , Bengaluru , Chennai , Pune and Goa.</a:t>
            </a:r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6F435806-AB5A-1288-B121-3ACB6C4F42BF}"/>
              </a:ext>
            </a:extLst>
          </p:cNvPr>
          <p:cNvSpPr/>
          <p:nvPr/>
        </p:nvSpPr>
        <p:spPr>
          <a:xfrm>
            <a:off x="709257" y="1616048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Freeform 21">
            <a:extLst>
              <a:ext uri="{FF2B5EF4-FFF2-40B4-BE49-F238E27FC236}">
                <a16:creationId xmlns:a16="http://schemas.microsoft.com/office/drawing/2014/main" id="{6275DF8E-E039-4AEA-EB47-FC3C7E8DB53F}"/>
              </a:ext>
            </a:extLst>
          </p:cNvPr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id="{9C5BDE33-E7C9-8740-7385-6D861D8F0906}"/>
              </a:ext>
            </a:extLst>
          </p:cNvPr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06FC4354-2340-269E-7327-89F783D20E81}"/>
              </a:ext>
            </a:extLst>
          </p:cNvPr>
          <p:cNvSpPr txBox="1"/>
          <p:nvPr/>
        </p:nvSpPr>
        <p:spPr>
          <a:xfrm>
            <a:off x="7310173" y="6999966"/>
            <a:ext cx="3687208" cy="3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4"/>
              </a:lnSpc>
            </a:pPr>
            <a:endParaRPr lang="en-US" sz="2338" dirty="0">
              <a:solidFill>
                <a:srgbClr val="723E1C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sp>
        <p:nvSpPr>
          <p:cNvPr id="57" name="Freeform 28">
            <a:extLst>
              <a:ext uri="{FF2B5EF4-FFF2-40B4-BE49-F238E27FC236}">
                <a16:creationId xmlns:a16="http://schemas.microsoft.com/office/drawing/2014/main" id="{510250D9-78AA-6664-33B9-65D099E52796}"/>
              </a:ext>
            </a:extLst>
          </p:cNvPr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Freeform 29">
            <a:extLst>
              <a:ext uri="{FF2B5EF4-FFF2-40B4-BE49-F238E27FC236}">
                <a16:creationId xmlns:a16="http://schemas.microsoft.com/office/drawing/2014/main" id="{A9BD4EB5-871A-63FA-8275-8E2DD437ECDD}"/>
              </a:ext>
            </a:extLst>
          </p:cNvPr>
          <p:cNvSpPr/>
          <p:nvPr/>
        </p:nvSpPr>
        <p:spPr>
          <a:xfrm rot="21245768">
            <a:off x="951288" y="34336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9" name="Freeform 30">
            <a:extLst>
              <a:ext uri="{FF2B5EF4-FFF2-40B4-BE49-F238E27FC236}">
                <a16:creationId xmlns:a16="http://schemas.microsoft.com/office/drawing/2014/main" id="{D5D2B288-A471-69F0-3A21-73A49E81D59E}"/>
              </a:ext>
            </a:extLst>
          </p:cNvPr>
          <p:cNvSpPr/>
          <p:nvPr/>
        </p:nvSpPr>
        <p:spPr>
          <a:xfrm rot="744561">
            <a:off x="16846334" y="559212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1680C4E2-03EC-6075-72DF-7B8B81123066}"/>
              </a:ext>
            </a:extLst>
          </p:cNvPr>
          <p:cNvSpPr txBox="1"/>
          <p:nvPr/>
        </p:nvSpPr>
        <p:spPr>
          <a:xfrm>
            <a:off x="7462573" y="7152366"/>
            <a:ext cx="3687208" cy="3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4"/>
              </a:lnSpc>
            </a:pPr>
            <a:endParaRPr lang="en-US" sz="2338" dirty="0">
              <a:solidFill>
                <a:srgbClr val="723E1C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grpSp>
        <p:nvGrpSpPr>
          <p:cNvPr id="61" name="Group 2">
            <a:extLst>
              <a:ext uri="{FF2B5EF4-FFF2-40B4-BE49-F238E27FC236}">
                <a16:creationId xmlns:a16="http://schemas.microsoft.com/office/drawing/2014/main" id="{3240E415-D3DA-12FA-9874-913F735F150C}"/>
              </a:ext>
            </a:extLst>
          </p:cNvPr>
          <p:cNvGrpSpPr/>
          <p:nvPr/>
        </p:nvGrpSpPr>
        <p:grpSpPr>
          <a:xfrm>
            <a:off x="8968856" y="4592052"/>
            <a:ext cx="9217485" cy="7085764"/>
            <a:chOff x="0" y="-305903"/>
            <a:chExt cx="1053805" cy="1426640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5B16D85B-4AA1-EEC9-E28A-C2B84D0D3581}"/>
                </a:ext>
              </a:extLst>
            </p:cNvPr>
            <p:cNvSpPr/>
            <p:nvPr/>
          </p:nvSpPr>
          <p:spPr>
            <a:xfrm>
              <a:off x="14810" y="-305903"/>
              <a:ext cx="1038995" cy="1120737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TextBox 4">
              <a:extLst>
                <a:ext uri="{FF2B5EF4-FFF2-40B4-BE49-F238E27FC236}">
                  <a16:creationId xmlns:a16="http://schemas.microsoft.com/office/drawing/2014/main" id="{779BC794-1D17-14EF-2B32-2C7263A1FF92}"/>
                </a:ext>
              </a:extLst>
            </p:cNvPr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D92975D-1A51-BC00-F777-296258861992}"/>
              </a:ext>
            </a:extLst>
          </p:cNvPr>
          <p:cNvSpPr txBox="1"/>
          <p:nvPr/>
        </p:nvSpPr>
        <p:spPr>
          <a:xfrm>
            <a:off x="3533286" y="4785363"/>
            <a:ext cx="21530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Hyderabad</a:t>
            </a:r>
            <a:endParaRPr lang="en-IN" sz="3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58BB1B-31C9-DFAF-E5F9-590E73F80AC1}"/>
              </a:ext>
            </a:extLst>
          </p:cNvPr>
          <p:cNvSpPr txBox="1"/>
          <p:nvPr/>
        </p:nvSpPr>
        <p:spPr>
          <a:xfrm>
            <a:off x="12768540" y="4655826"/>
            <a:ext cx="1793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Mumbai</a:t>
            </a:r>
            <a:endParaRPr lang="en-IN" sz="32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A7C2A86-014E-CCAD-6417-74F3FF963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153" y="5542256"/>
            <a:ext cx="8310327" cy="407063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E8B5D11-D2A3-6966-EED6-1F1EBF76F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4568" y="5533430"/>
            <a:ext cx="8455601" cy="41619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1DBB8C-289F-40CF-3F45-258ACB817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>
            <a:extLst>
              <a:ext uri="{FF2B5EF4-FFF2-40B4-BE49-F238E27FC236}">
                <a16:creationId xmlns:a16="http://schemas.microsoft.com/office/drawing/2014/main" id="{A6F96F5D-4CB0-3C17-491C-E86E94EDF03A}"/>
              </a:ext>
            </a:extLst>
          </p:cNvPr>
          <p:cNvGrpSpPr/>
          <p:nvPr/>
        </p:nvGrpSpPr>
        <p:grpSpPr>
          <a:xfrm>
            <a:off x="121096" y="156336"/>
            <a:ext cx="18166904" cy="9974328"/>
            <a:chOff x="-1126077" y="-38100"/>
            <a:chExt cx="2165072" cy="2726252"/>
          </a:xfrm>
        </p:grpSpPr>
        <p:sp>
          <p:nvSpPr>
            <p:cNvPr id="78" name="Freeform 3">
              <a:extLst>
                <a:ext uri="{FF2B5EF4-FFF2-40B4-BE49-F238E27FC236}">
                  <a16:creationId xmlns:a16="http://schemas.microsoft.com/office/drawing/2014/main" id="{B8223454-E5F9-DD6C-0539-424984B0400B}"/>
                </a:ext>
              </a:extLst>
            </p:cNvPr>
            <p:cNvSpPr/>
            <p:nvPr/>
          </p:nvSpPr>
          <p:spPr>
            <a:xfrm>
              <a:off x="-1126077" y="1319964"/>
              <a:ext cx="1070779" cy="1368188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9" name="TextBox 4">
              <a:extLst>
                <a:ext uri="{FF2B5EF4-FFF2-40B4-BE49-F238E27FC236}">
                  <a16:creationId xmlns:a16="http://schemas.microsoft.com/office/drawing/2014/main" id="{1F8FE14D-216B-3754-7569-27AB970CAF7C}"/>
                </a:ext>
              </a:extLst>
            </p:cNvPr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0" name="Group 2">
            <a:extLst>
              <a:ext uri="{FF2B5EF4-FFF2-40B4-BE49-F238E27FC236}">
                <a16:creationId xmlns:a16="http://schemas.microsoft.com/office/drawing/2014/main" id="{F47B1078-B9C5-45A9-491B-6DA8ABF3415E}"/>
              </a:ext>
            </a:extLst>
          </p:cNvPr>
          <p:cNvGrpSpPr/>
          <p:nvPr/>
        </p:nvGrpSpPr>
        <p:grpSpPr>
          <a:xfrm>
            <a:off x="9260578" y="156336"/>
            <a:ext cx="18166904" cy="9974328"/>
            <a:chOff x="-1126077" y="-38100"/>
            <a:chExt cx="2165072" cy="2726252"/>
          </a:xfrm>
        </p:grpSpPr>
        <p:sp>
          <p:nvSpPr>
            <p:cNvPr id="81" name="Freeform 3">
              <a:extLst>
                <a:ext uri="{FF2B5EF4-FFF2-40B4-BE49-F238E27FC236}">
                  <a16:creationId xmlns:a16="http://schemas.microsoft.com/office/drawing/2014/main" id="{113654D9-F2F5-3C91-B905-F14C0D10F9FC}"/>
                </a:ext>
              </a:extLst>
            </p:cNvPr>
            <p:cNvSpPr/>
            <p:nvPr/>
          </p:nvSpPr>
          <p:spPr>
            <a:xfrm>
              <a:off x="-1126077" y="1319964"/>
              <a:ext cx="1070779" cy="1368188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2" name="TextBox 4">
              <a:extLst>
                <a:ext uri="{FF2B5EF4-FFF2-40B4-BE49-F238E27FC236}">
                  <a16:creationId xmlns:a16="http://schemas.microsoft.com/office/drawing/2014/main" id="{87570AB2-A27C-C7FF-C565-10400C7D8AD6}"/>
                </a:ext>
              </a:extLst>
            </p:cNvPr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3" name="Group 2">
            <a:extLst>
              <a:ext uri="{FF2B5EF4-FFF2-40B4-BE49-F238E27FC236}">
                <a16:creationId xmlns:a16="http://schemas.microsoft.com/office/drawing/2014/main" id="{16B274C4-2E6C-D420-C1D4-EF02D7503BDA}"/>
              </a:ext>
            </a:extLst>
          </p:cNvPr>
          <p:cNvGrpSpPr/>
          <p:nvPr/>
        </p:nvGrpSpPr>
        <p:grpSpPr>
          <a:xfrm>
            <a:off x="9260578" y="-4849348"/>
            <a:ext cx="18166904" cy="9974328"/>
            <a:chOff x="-1126077" y="-38100"/>
            <a:chExt cx="2165072" cy="2726252"/>
          </a:xfrm>
        </p:grpSpPr>
        <p:sp>
          <p:nvSpPr>
            <p:cNvPr id="84" name="Freeform 3">
              <a:extLst>
                <a:ext uri="{FF2B5EF4-FFF2-40B4-BE49-F238E27FC236}">
                  <a16:creationId xmlns:a16="http://schemas.microsoft.com/office/drawing/2014/main" id="{5467336A-5C15-549E-01FA-0EEDAF3C669A}"/>
                </a:ext>
              </a:extLst>
            </p:cNvPr>
            <p:cNvSpPr/>
            <p:nvPr/>
          </p:nvSpPr>
          <p:spPr>
            <a:xfrm>
              <a:off x="-1126077" y="1319964"/>
              <a:ext cx="1070779" cy="1368188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3BF205AA-4E7F-2F47-0FCB-8B5FEE6C07FF}"/>
                </a:ext>
              </a:extLst>
            </p:cNvPr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6" name="Group 2">
            <a:extLst>
              <a:ext uri="{FF2B5EF4-FFF2-40B4-BE49-F238E27FC236}">
                <a16:creationId xmlns:a16="http://schemas.microsoft.com/office/drawing/2014/main" id="{4B3E30BB-FF53-6A6A-EEBD-F3CF57105F3B}"/>
              </a:ext>
            </a:extLst>
          </p:cNvPr>
          <p:cNvGrpSpPr/>
          <p:nvPr/>
        </p:nvGrpSpPr>
        <p:grpSpPr>
          <a:xfrm>
            <a:off x="116614" y="-4886388"/>
            <a:ext cx="18166904" cy="9974328"/>
            <a:chOff x="-1126077" y="-38100"/>
            <a:chExt cx="2165072" cy="2726252"/>
          </a:xfrm>
        </p:grpSpPr>
        <p:sp>
          <p:nvSpPr>
            <p:cNvPr id="87" name="Freeform 3">
              <a:extLst>
                <a:ext uri="{FF2B5EF4-FFF2-40B4-BE49-F238E27FC236}">
                  <a16:creationId xmlns:a16="http://schemas.microsoft.com/office/drawing/2014/main" id="{B080A5DA-A131-EDDA-AC55-A4CE4029EE97}"/>
                </a:ext>
              </a:extLst>
            </p:cNvPr>
            <p:cNvSpPr/>
            <p:nvPr/>
          </p:nvSpPr>
          <p:spPr>
            <a:xfrm>
              <a:off x="-1126077" y="1319964"/>
              <a:ext cx="1070779" cy="1368188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8" name="TextBox 4">
              <a:extLst>
                <a:ext uri="{FF2B5EF4-FFF2-40B4-BE49-F238E27FC236}">
                  <a16:creationId xmlns:a16="http://schemas.microsoft.com/office/drawing/2014/main" id="{DCB79EBA-C727-5743-90BB-3EE360DAFC0B}"/>
                </a:ext>
              </a:extLst>
            </p:cNvPr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B25885C-71C3-AC2A-6C8C-4515DC83A72E}"/>
              </a:ext>
            </a:extLst>
          </p:cNvPr>
          <p:cNvSpPr txBox="1"/>
          <p:nvPr/>
        </p:nvSpPr>
        <p:spPr>
          <a:xfrm>
            <a:off x="3218330" y="194436"/>
            <a:ext cx="3030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Vishakapatnam</a:t>
            </a:r>
            <a:r>
              <a:rPr lang="en-US" sz="3200" b="1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 </a:t>
            </a:r>
            <a:endParaRPr lang="en-IN" sz="3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5FC12F-8EB4-FCCC-F192-E0541021AB30}"/>
              </a:ext>
            </a:extLst>
          </p:cNvPr>
          <p:cNvSpPr txBox="1"/>
          <p:nvPr/>
        </p:nvSpPr>
        <p:spPr>
          <a:xfrm>
            <a:off x="12203130" y="194436"/>
            <a:ext cx="13891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Bengaluru</a:t>
            </a:r>
            <a:endParaRPr lang="en-IN" sz="3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E8CBA7-C379-ACBC-3222-C16594B1F319}"/>
              </a:ext>
            </a:extLst>
          </p:cNvPr>
          <p:cNvSpPr txBox="1"/>
          <p:nvPr/>
        </p:nvSpPr>
        <p:spPr>
          <a:xfrm>
            <a:off x="3581400" y="5237160"/>
            <a:ext cx="13833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Chennai</a:t>
            </a:r>
            <a:endParaRPr lang="en-IN" sz="32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CBD4252-8582-9B0C-BD85-60A7DE925EFC}"/>
              </a:ext>
            </a:extLst>
          </p:cNvPr>
          <p:cNvSpPr txBox="1"/>
          <p:nvPr/>
        </p:nvSpPr>
        <p:spPr>
          <a:xfrm>
            <a:off x="12877800" y="5181721"/>
            <a:ext cx="138918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Pune</a:t>
            </a:r>
            <a:endParaRPr lang="en-IN" sz="3200" b="1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43B96556-39BA-4C88-3B37-75BD5785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62" y="834650"/>
            <a:ext cx="8394716" cy="401983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D0C51B1-DD15-0056-0CCC-AD5FA8E4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240" y="836766"/>
            <a:ext cx="8499476" cy="398307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EBB7727-6D0A-DEA6-55C8-DF8B9F879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76" y="5840334"/>
            <a:ext cx="8412302" cy="395136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529A47D-84A9-0E4A-352E-4EDE1B6CF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168" y="5814202"/>
            <a:ext cx="8514555" cy="39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8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C03C9-E06F-56E7-5B99-07A1634A7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3">
            <a:extLst>
              <a:ext uri="{FF2B5EF4-FFF2-40B4-BE49-F238E27FC236}">
                <a16:creationId xmlns:a16="http://schemas.microsoft.com/office/drawing/2014/main" id="{F4DECF41-4D87-0003-F0C4-837D335CF9E6}"/>
              </a:ext>
            </a:extLst>
          </p:cNvPr>
          <p:cNvSpPr/>
          <p:nvPr/>
        </p:nvSpPr>
        <p:spPr>
          <a:xfrm>
            <a:off x="4419600" y="647700"/>
            <a:ext cx="8984800" cy="5005684"/>
          </a:xfrm>
          <a:custGeom>
            <a:avLst/>
            <a:gdLst/>
            <a:ahLst/>
            <a:cxnLst/>
            <a:rect l="l" t="t" r="r" b="b"/>
            <a:pathLst>
              <a:path w="1038995" h="1120737">
                <a:moveTo>
                  <a:pt x="100087" y="0"/>
                </a:moveTo>
                <a:lnTo>
                  <a:pt x="938908" y="0"/>
                </a:lnTo>
                <a:cubicBezTo>
                  <a:pt x="965453" y="0"/>
                  <a:pt x="990910" y="10545"/>
                  <a:pt x="1009680" y="29315"/>
                </a:cubicBezTo>
                <a:cubicBezTo>
                  <a:pt x="1028450" y="48085"/>
                  <a:pt x="1038995" y="73543"/>
                  <a:pt x="1038995" y="100087"/>
                </a:cubicBezTo>
                <a:lnTo>
                  <a:pt x="1038995" y="1020650"/>
                </a:lnTo>
                <a:cubicBezTo>
                  <a:pt x="1038995" y="1047194"/>
                  <a:pt x="1028450" y="1072652"/>
                  <a:pt x="1009680" y="1091422"/>
                </a:cubicBezTo>
                <a:cubicBezTo>
                  <a:pt x="990910" y="1110192"/>
                  <a:pt x="965453" y="1120737"/>
                  <a:pt x="938908" y="1120737"/>
                </a:cubicBezTo>
                <a:lnTo>
                  <a:pt x="100087" y="1120737"/>
                </a:lnTo>
                <a:cubicBezTo>
                  <a:pt x="44811" y="1120737"/>
                  <a:pt x="0" y="1075926"/>
                  <a:pt x="0" y="1020650"/>
                </a:cubicBezTo>
                <a:lnTo>
                  <a:pt x="0" y="100087"/>
                </a:lnTo>
                <a:cubicBezTo>
                  <a:pt x="0" y="73543"/>
                  <a:pt x="10545" y="48085"/>
                  <a:pt x="29315" y="29315"/>
                </a:cubicBezTo>
                <a:cubicBezTo>
                  <a:pt x="48085" y="10545"/>
                  <a:pt x="73543" y="0"/>
                  <a:pt x="100087" y="0"/>
                </a:cubicBezTo>
                <a:close/>
              </a:path>
            </a:pathLst>
          </a:custGeom>
          <a:solidFill>
            <a:srgbClr val="FFF5E3"/>
          </a:solidFill>
          <a:ln w="38100" cap="rnd">
            <a:solidFill>
              <a:srgbClr val="723E1C"/>
            </a:solidFill>
            <a:prstDash val="solid"/>
            <a:round/>
          </a:ln>
        </p:spPr>
        <p:txBody>
          <a:bodyPr/>
          <a:lstStyle/>
          <a:p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08FAD3-6F38-88FD-125E-572F30D0784D}"/>
              </a:ext>
            </a:extLst>
          </p:cNvPr>
          <p:cNvSpPr txBox="1"/>
          <p:nvPr/>
        </p:nvSpPr>
        <p:spPr>
          <a:xfrm>
            <a:off x="8282807" y="685800"/>
            <a:ext cx="1258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Goa</a:t>
            </a:r>
            <a:endParaRPr lang="en-IN" sz="36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98F46DF-83E1-69FB-AF8B-230D74C4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99" y="1317476"/>
            <a:ext cx="8534401" cy="405462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02F32E6-081E-E98F-5D01-90DCB27F05E5}"/>
              </a:ext>
            </a:extLst>
          </p:cNvPr>
          <p:cNvSpPr txBox="1"/>
          <p:nvPr/>
        </p:nvSpPr>
        <p:spPr>
          <a:xfrm>
            <a:off x="76199" y="5517392"/>
            <a:ext cx="9464994" cy="102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3600" u="sng" dirty="0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Total number of entries collect from </a:t>
            </a:r>
            <a:r>
              <a:rPr lang="en-US" sz="3600" u="sng" dirty="0" err="1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webiste</a:t>
            </a:r>
            <a:r>
              <a:rPr lang="en-US" sz="3600" u="sng" dirty="0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 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FB3AA98-CF1E-FC4B-832B-D93C50BB1AD4}"/>
              </a:ext>
            </a:extLst>
          </p:cNvPr>
          <p:cNvSpPr txBox="1"/>
          <p:nvPr/>
        </p:nvSpPr>
        <p:spPr>
          <a:xfrm>
            <a:off x="4073769" y="6896100"/>
            <a:ext cx="9144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8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Hyderabad -  </a:t>
            </a:r>
            <a:r>
              <a:rPr lang="en-US" sz="28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341 restaurants</a:t>
            </a:r>
            <a:endParaRPr lang="en-IN" sz="2800" dirty="0">
              <a:solidFill>
                <a:srgbClr val="723E1C"/>
              </a:solidFill>
              <a:latin typeface="Milk Tea Font TH"/>
              <a:cs typeface="Milk Tea Font TH"/>
              <a:sym typeface="Milk Tea Font TH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8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Mumbai </a:t>
            </a:r>
            <a:r>
              <a:rPr lang="en-IN" sz="28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-  405 </a:t>
            </a:r>
            <a:r>
              <a:rPr lang="en-US" sz="28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restaurants</a:t>
            </a:r>
            <a:endParaRPr lang="en-IN" sz="2800" dirty="0">
              <a:solidFill>
                <a:srgbClr val="723E1C"/>
              </a:solidFill>
              <a:latin typeface="Milk Tea Font TH"/>
              <a:cs typeface="Milk Tea Font TH"/>
              <a:sym typeface="Milk Tea Font TH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800" b="1" dirty="0" err="1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Vishakapatnam</a:t>
            </a:r>
            <a:r>
              <a:rPr lang="en-IN" sz="28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 </a:t>
            </a:r>
            <a:r>
              <a:rPr lang="en-IN" sz="28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- 99 </a:t>
            </a:r>
            <a:r>
              <a:rPr lang="en-US" sz="28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restaurants</a:t>
            </a:r>
            <a:endParaRPr lang="en-IN" sz="2800" dirty="0">
              <a:solidFill>
                <a:srgbClr val="723E1C"/>
              </a:solidFill>
              <a:latin typeface="Milk Tea Font TH"/>
              <a:cs typeface="Milk Tea Font TH"/>
              <a:sym typeface="Milk Tea Font TH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8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Bengaluru - </a:t>
            </a:r>
            <a:r>
              <a:rPr lang="en-IN" sz="28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1539 restaurants 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28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Chennai  - </a:t>
            </a:r>
            <a:r>
              <a:rPr lang="en-IN" sz="28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639 restaurants 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28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Pune - </a:t>
            </a:r>
            <a:r>
              <a:rPr lang="en-IN" sz="28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 639 restaurants 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28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Goa </a:t>
            </a:r>
            <a:r>
              <a:rPr lang="en-IN" sz="28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- 531 restaurants </a:t>
            </a:r>
            <a:endParaRPr lang="en-US" sz="2800" dirty="0">
              <a:solidFill>
                <a:srgbClr val="723E1C"/>
              </a:solidFill>
              <a:latin typeface="Milk Tea Font TH"/>
              <a:cs typeface="Milk Tea Font TH"/>
              <a:sym typeface="Milk Tea Font TH"/>
            </a:endParaRPr>
          </a:p>
        </p:txBody>
      </p:sp>
      <p:sp>
        <p:nvSpPr>
          <p:cNvPr id="82" name="Freeform 28">
            <a:extLst>
              <a:ext uri="{FF2B5EF4-FFF2-40B4-BE49-F238E27FC236}">
                <a16:creationId xmlns:a16="http://schemas.microsoft.com/office/drawing/2014/main" id="{7567B291-A304-36E5-A66A-7D3D7967B527}"/>
              </a:ext>
            </a:extLst>
          </p:cNvPr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3" name="Freeform 20">
            <a:extLst>
              <a:ext uri="{FF2B5EF4-FFF2-40B4-BE49-F238E27FC236}">
                <a16:creationId xmlns:a16="http://schemas.microsoft.com/office/drawing/2014/main" id="{C3AEE9A9-4213-C240-7D36-80C24489801A}"/>
              </a:ext>
            </a:extLst>
          </p:cNvPr>
          <p:cNvSpPr/>
          <p:nvPr/>
        </p:nvSpPr>
        <p:spPr>
          <a:xfrm>
            <a:off x="709257" y="1616048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id="{B44FAD02-3334-030E-E2A2-176428DE1FB8}"/>
              </a:ext>
            </a:extLst>
          </p:cNvPr>
          <p:cNvSpPr/>
          <p:nvPr/>
        </p:nvSpPr>
        <p:spPr>
          <a:xfrm rot="21245768">
            <a:off x="951288" y="34336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5" name="Freeform 22">
            <a:extLst>
              <a:ext uri="{FF2B5EF4-FFF2-40B4-BE49-F238E27FC236}">
                <a16:creationId xmlns:a16="http://schemas.microsoft.com/office/drawing/2014/main" id="{71D0E6B2-68C3-53F7-E83F-5BA759F56D01}"/>
              </a:ext>
            </a:extLst>
          </p:cNvPr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6" name="Freeform 21">
            <a:extLst>
              <a:ext uri="{FF2B5EF4-FFF2-40B4-BE49-F238E27FC236}">
                <a16:creationId xmlns:a16="http://schemas.microsoft.com/office/drawing/2014/main" id="{ECAA58E9-3D80-3F5F-C8C4-6CFE73881468}"/>
              </a:ext>
            </a:extLst>
          </p:cNvPr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7" name="Freeform 23">
            <a:extLst>
              <a:ext uri="{FF2B5EF4-FFF2-40B4-BE49-F238E27FC236}">
                <a16:creationId xmlns:a16="http://schemas.microsoft.com/office/drawing/2014/main" id="{0F137AA5-3F4B-15A1-4582-FB8D77BED2B7}"/>
              </a:ext>
            </a:extLst>
          </p:cNvPr>
          <p:cNvSpPr/>
          <p:nvPr/>
        </p:nvSpPr>
        <p:spPr>
          <a:xfrm rot="2476717">
            <a:off x="1325517" y="8761391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0" y="0"/>
                </a:moveTo>
                <a:lnTo>
                  <a:pt x="557424" y="0"/>
                </a:lnTo>
                <a:lnTo>
                  <a:pt x="557424" y="752006"/>
                </a:lnTo>
                <a:lnTo>
                  <a:pt x="0" y="75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24">
            <a:extLst>
              <a:ext uri="{FF2B5EF4-FFF2-40B4-BE49-F238E27FC236}">
                <a16:creationId xmlns:a16="http://schemas.microsoft.com/office/drawing/2014/main" id="{7395E437-D81F-4C7C-30C5-AD9E5C295CAF}"/>
              </a:ext>
            </a:extLst>
          </p:cNvPr>
          <p:cNvSpPr/>
          <p:nvPr/>
        </p:nvSpPr>
        <p:spPr>
          <a:xfrm rot="18485959">
            <a:off x="10711486" y="8836749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9" name="Freeform 5">
            <a:extLst>
              <a:ext uri="{FF2B5EF4-FFF2-40B4-BE49-F238E27FC236}">
                <a16:creationId xmlns:a16="http://schemas.microsoft.com/office/drawing/2014/main" id="{1B6D86A4-6409-61CB-8C1B-94EAE3D215FC}"/>
              </a:ext>
            </a:extLst>
          </p:cNvPr>
          <p:cNvSpPr/>
          <p:nvPr/>
        </p:nvSpPr>
        <p:spPr>
          <a:xfrm>
            <a:off x="12904657" y="6823089"/>
            <a:ext cx="5383344" cy="3883012"/>
          </a:xfrm>
          <a:custGeom>
            <a:avLst/>
            <a:gdLst/>
            <a:ahLst/>
            <a:cxnLst/>
            <a:rect l="l" t="t" r="r" b="b"/>
            <a:pathLst>
              <a:path w="6239333" h="5038261">
                <a:moveTo>
                  <a:pt x="0" y="0"/>
                </a:moveTo>
                <a:lnTo>
                  <a:pt x="6239333" y="0"/>
                </a:lnTo>
                <a:lnTo>
                  <a:pt x="6239333" y="5038261"/>
                </a:lnTo>
                <a:lnTo>
                  <a:pt x="0" y="50382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352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73EECA-97DB-64A3-E8FA-A6DF7D25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3">
            <a:extLst>
              <a:ext uri="{FF2B5EF4-FFF2-40B4-BE49-F238E27FC236}">
                <a16:creationId xmlns:a16="http://schemas.microsoft.com/office/drawing/2014/main" id="{E7B7D945-6D69-5BFD-FB9D-C20622A9C54B}"/>
              </a:ext>
            </a:extLst>
          </p:cNvPr>
          <p:cNvSpPr/>
          <p:nvPr/>
        </p:nvSpPr>
        <p:spPr>
          <a:xfrm>
            <a:off x="6781800" y="4381500"/>
            <a:ext cx="10764483" cy="5425014"/>
          </a:xfrm>
          <a:custGeom>
            <a:avLst/>
            <a:gdLst/>
            <a:ahLst/>
            <a:cxnLst/>
            <a:rect l="l" t="t" r="r" b="b"/>
            <a:pathLst>
              <a:path w="1038995" h="1120737">
                <a:moveTo>
                  <a:pt x="100087" y="0"/>
                </a:moveTo>
                <a:lnTo>
                  <a:pt x="938908" y="0"/>
                </a:lnTo>
                <a:cubicBezTo>
                  <a:pt x="965453" y="0"/>
                  <a:pt x="990910" y="10545"/>
                  <a:pt x="1009680" y="29315"/>
                </a:cubicBezTo>
                <a:cubicBezTo>
                  <a:pt x="1028450" y="48085"/>
                  <a:pt x="1038995" y="73543"/>
                  <a:pt x="1038995" y="100087"/>
                </a:cubicBezTo>
                <a:lnTo>
                  <a:pt x="1038995" y="1020650"/>
                </a:lnTo>
                <a:cubicBezTo>
                  <a:pt x="1038995" y="1047194"/>
                  <a:pt x="1028450" y="1072652"/>
                  <a:pt x="1009680" y="1091422"/>
                </a:cubicBezTo>
                <a:cubicBezTo>
                  <a:pt x="990910" y="1110192"/>
                  <a:pt x="965453" y="1120737"/>
                  <a:pt x="938908" y="1120737"/>
                </a:cubicBezTo>
                <a:lnTo>
                  <a:pt x="100087" y="1120737"/>
                </a:lnTo>
                <a:cubicBezTo>
                  <a:pt x="44811" y="1120737"/>
                  <a:pt x="0" y="1075926"/>
                  <a:pt x="0" y="1020650"/>
                </a:cubicBezTo>
                <a:lnTo>
                  <a:pt x="0" y="100087"/>
                </a:lnTo>
                <a:cubicBezTo>
                  <a:pt x="0" y="73543"/>
                  <a:pt x="10545" y="48085"/>
                  <a:pt x="29315" y="29315"/>
                </a:cubicBezTo>
                <a:cubicBezTo>
                  <a:pt x="48085" y="10545"/>
                  <a:pt x="73543" y="0"/>
                  <a:pt x="100087" y="0"/>
                </a:cubicBezTo>
                <a:close/>
              </a:path>
            </a:pathLst>
          </a:custGeom>
          <a:solidFill>
            <a:srgbClr val="FFF5E3"/>
          </a:solidFill>
          <a:ln w="38100" cap="rnd">
            <a:solidFill>
              <a:srgbClr val="723E1C"/>
            </a:solidFill>
            <a:prstDash val="solid"/>
            <a:round/>
          </a:ln>
        </p:spPr>
        <p:txBody>
          <a:bodyPr/>
          <a:lstStyle/>
          <a:p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744BD9-691C-5E99-CD38-D298E03A7766}"/>
              </a:ext>
            </a:extLst>
          </p:cNvPr>
          <p:cNvSpPr txBox="1"/>
          <p:nvPr/>
        </p:nvSpPr>
        <p:spPr>
          <a:xfrm>
            <a:off x="10818761" y="4497169"/>
            <a:ext cx="4771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EASYDINER</a:t>
            </a:r>
            <a:endParaRPr lang="en-IN" sz="36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9881ED-D370-48BF-5D00-6E2438AA4B91}"/>
              </a:ext>
            </a:extLst>
          </p:cNvPr>
          <p:cNvSpPr txBox="1"/>
          <p:nvPr/>
        </p:nvSpPr>
        <p:spPr>
          <a:xfrm>
            <a:off x="1353766" y="480486"/>
            <a:ext cx="12209833" cy="1026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3600" u="sng" dirty="0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After combining all </a:t>
            </a:r>
            <a:r>
              <a:rPr lang="en-US" sz="3600" u="sng" dirty="0" err="1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DataFrames</a:t>
            </a:r>
            <a:r>
              <a:rPr lang="en-US" sz="3600" u="sng" dirty="0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 into One </a:t>
            </a:r>
            <a:r>
              <a:rPr lang="en-US" sz="3600" u="sng" dirty="0" err="1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DataFrame</a:t>
            </a:r>
            <a:r>
              <a:rPr lang="en-US" sz="3600" u="sng" dirty="0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/>
                <a:ea typeface="Lilita One"/>
                <a:cs typeface="Lilita One"/>
                <a:sym typeface="Lilita One"/>
              </a:rPr>
              <a:t> </a:t>
            </a:r>
          </a:p>
        </p:txBody>
      </p:sp>
      <p:sp>
        <p:nvSpPr>
          <p:cNvPr id="82" name="Freeform 28">
            <a:extLst>
              <a:ext uri="{FF2B5EF4-FFF2-40B4-BE49-F238E27FC236}">
                <a16:creationId xmlns:a16="http://schemas.microsoft.com/office/drawing/2014/main" id="{A60F6A0D-F5F1-DD7C-5C8D-CB2FA9B6AB52}"/>
              </a:ext>
            </a:extLst>
          </p:cNvPr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3" name="Freeform 20">
            <a:extLst>
              <a:ext uri="{FF2B5EF4-FFF2-40B4-BE49-F238E27FC236}">
                <a16:creationId xmlns:a16="http://schemas.microsoft.com/office/drawing/2014/main" id="{FC5EDB49-BA2D-8BDF-449A-6888DC23AAE5}"/>
              </a:ext>
            </a:extLst>
          </p:cNvPr>
          <p:cNvSpPr/>
          <p:nvPr/>
        </p:nvSpPr>
        <p:spPr>
          <a:xfrm>
            <a:off x="273632" y="2129126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id="{BCD17075-A6F3-428A-FC3D-70E954A13FCF}"/>
              </a:ext>
            </a:extLst>
          </p:cNvPr>
          <p:cNvSpPr/>
          <p:nvPr/>
        </p:nvSpPr>
        <p:spPr>
          <a:xfrm rot="21245768">
            <a:off x="945176" y="4262638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5" name="Freeform 22">
            <a:extLst>
              <a:ext uri="{FF2B5EF4-FFF2-40B4-BE49-F238E27FC236}">
                <a16:creationId xmlns:a16="http://schemas.microsoft.com/office/drawing/2014/main" id="{1512BBB3-89F1-7D1F-F90E-4D9B8ED6938E}"/>
              </a:ext>
            </a:extLst>
          </p:cNvPr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6" name="Freeform 21">
            <a:extLst>
              <a:ext uri="{FF2B5EF4-FFF2-40B4-BE49-F238E27FC236}">
                <a16:creationId xmlns:a16="http://schemas.microsoft.com/office/drawing/2014/main" id="{CD2B48A1-B319-2F26-3A3C-BA491C0695F4}"/>
              </a:ext>
            </a:extLst>
          </p:cNvPr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7" name="Freeform 23">
            <a:extLst>
              <a:ext uri="{FF2B5EF4-FFF2-40B4-BE49-F238E27FC236}">
                <a16:creationId xmlns:a16="http://schemas.microsoft.com/office/drawing/2014/main" id="{4D44A240-5B63-9847-E709-39BBC2C353FA}"/>
              </a:ext>
            </a:extLst>
          </p:cNvPr>
          <p:cNvSpPr/>
          <p:nvPr/>
        </p:nvSpPr>
        <p:spPr>
          <a:xfrm rot="2476717">
            <a:off x="16243549" y="953530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0" y="0"/>
                </a:moveTo>
                <a:lnTo>
                  <a:pt x="557424" y="0"/>
                </a:lnTo>
                <a:lnTo>
                  <a:pt x="557424" y="752006"/>
                </a:lnTo>
                <a:lnTo>
                  <a:pt x="0" y="752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24">
            <a:extLst>
              <a:ext uri="{FF2B5EF4-FFF2-40B4-BE49-F238E27FC236}">
                <a16:creationId xmlns:a16="http://schemas.microsoft.com/office/drawing/2014/main" id="{1CAF36DC-B3CB-FA5F-AC7D-0C620C029ABA}"/>
              </a:ext>
            </a:extLst>
          </p:cNvPr>
          <p:cNvSpPr/>
          <p:nvPr/>
        </p:nvSpPr>
        <p:spPr>
          <a:xfrm rot="18485959">
            <a:off x="6367293" y="9148807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C1129DD2-A7E0-5F2E-5055-4E16A8BE64AD}"/>
              </a:ext>
            </a:extLst>
          </p:cNvPr>
          <p:cNvSpPr/>
          <p:nvPr/>
        </p:nvSpPr>
        <p:spPr>
          <a:xfrm>
            <a:off x="-193279" y="7230381"/>
            <a:ext cx="5984480" cy="4009119"/>
          </a:xfrm>
          <a:custGeom>
            <a:avLst/>
            <a:gdLst/>
            <a:ahLst/>
            <a:cxnLst/>
            <a:rect l="l" t="t" r="r" b="b"/>
            <a:pathLst>
              <a:path w="6380515" h="5152266">
                <a:moveTo>
                  <a:pt x="0" y="0"/>
                </a:moveTo>
                <a:lnTo>
                  <a:pt x="6380515" y="0"/>
                </a:lnTo>
                <a:lnTo>
                  <a:pt x="6380515" y="5152265"/>
                </a:lnTo>
                <a:lnTo>
                  <a:pt x="0" y="5152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CE57C-CA44-C53F-CA5E-4D2D9D32F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548" y="4986167"/>
            <a:ext cx="10298986" cy="4488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74CE8-0234-042B-EDDF-0759589414A2}"/>
              </a:ext>
            </a:extLst>
          </p:cNvPr>
          <p:cNvSpPr txBox="1"/>
          <p:nvPr/>
        </p:nvSpPr>
        <p:spPr>
          <a:xfrm>
            <a:off x="3352800" y="3030242"/>
            <a:ext cx="9577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Easydiner</a:t>
            </a:r>
            <a:r>
              <a:rPr lang="en-US" sz="32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 -  </a:t>
            </a:r>
            <a:r>
              <a:rPr lang="en-US" sz="32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4085 restaurants</a:t>
            </a:r>
            <a:endParaRPr lang="en-IN" sz="3200" dirty="0">
              <a:solidFill>
                <a:srgbClr val="723E1C"/>
              </a:solidFill>
              <a:latin typeface="Milk Tea Font TH"/>
              <a:cs typeface="Milk Tea Font TH"/>
              <a:sym typeface="Milk Tea Font TH"/>
            </a:endParaRPr>
          </a:p>
        </p:txBody>
      </p:sp>
    </p:spTree>
    <p:extLst>
      <p:ext uri="{BB962C8B-B14F-4D97-AF65-F5344CB8AC3E}">
        <p14:creationId xmlns:p14="http://schemas.microsoft.com/office/powerpoint/2010/main" val="293608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4BB0F-55D1-FD6F-68E0-79B14FEA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4DF9746-79A6-5E9F-0A4F-E30C402A5102}"/>
              </a:ext>
            </a:extLst>
          </p:cNvPr>
          <p:cNvSpPr/>
          <p:nvPr/>
        </p:nvSpPr>
        <p:spPr>
          <a:xfrm>
            <a:off x="-2201525" y="7452809"/>
            <a:ext cx="6239333" cy="5038261"/>
          </a:xfrm>
          <a:custGeom>
            <a:avLst/>
            <a:gdLst/>
            <a:ahLst/>
            <a:cxnLst/>
            <a:rect l="l" t="t" r="r" b="b"/>
            <a:pathLst>
              <a:path w="6239333" h="5038261">
                <a:moveTo>
                  <a:pt x="0" y="0"/>
                </a:moveTo>
                <a:lnTo>
                  <a:pt x="6239333" y="0"/>
                </a:lnTo>
                <a:lnTo>
                  <a:pt x="6239333" y="5038261"/>
                </a:lnTo>
                <a:lnTo>
                  <a:pt x="0" y="5038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2523844-2DBF-ED6D-12FA-AE788646B4D3}"/>
              </a:ext>
            </a:extLst>
          </p:cNvPr>
          <p:cNvGrpSpPr/>
          <p:nvPr/>
        </p:nvGrpSpPr>
        <p:grpSpPr>
          <a:xfrm>
            <a:off x="3733800" y="4737822"/>
            <a:ext cx="10372454" cy="3417711"/>
            <a:chOff x="0" y="0"/>
            <a:chExt cx="1038995" cy="112073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EF9354-C666-8485-8EE6-7B62C8355850}"/>
                </a:ext>
              </a:extLst>
            </p:cNvPr>
            <p:cNvSpPr/>
            <p:nvPr/>
          </p:nvSpPr>
          <p:spPr>
            <a:xfrm>
              <a:off x="0" y="0"/>
              <a:ext cx="1038995" cy="1120737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74BEF70-A9F7-B04F-F3D9-46EE2F1FBF1B}"/>
                </a:ext>
              </a:extLst>
            </p:cNvPr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CEBC15-312A-7738-173E-E23A0AAB1641}"/>
              </a:ext>
            </a:extLst>
          </p:cNvPr>
          <p:cNvSpPr txBox="1"/>
          <p:nvPr/>
        </p:nvSpPr>
        <p:spPr>
          <a:xfrm>
            <a:off x="2317509" y="1184600"/>
            <a:ext cx="1342515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8199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Data Cleaning 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D8C76F9-364B-717D-461E-6D246911B67D}"/>
              </a:ext>
            </a:extLst>
          </p:cNvPr>
          <p:cNvSpPr/>
          <p:nvPr/>
        </p:nvSpPr>
        <p:spPr>
          <a:xfrm>
            <a:off x="709257" y="1616048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0D3E9ED-6FA5-41FB-A040-0CA5047824A3}"/>
              </a:ext>
            </a:extLst>
          </p:cNvPr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F3559E9-96F7-39C3-E28C-5AF0DD41C830}"/>
              </a:ext>
            </a:extLst>
          </p:cNvPr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737AF192-31FF-F56F-04C8-91441132ECFC}"/>
              </a:ext>
            </a:extLst>
          </p:cNvPr>
          <p:cNvSpPr/>
          <p:nvPr/>
        </p:nvSpPr>
        <p:spPr>
          <a:xfrm rot="2476717">
            <a:off x="6444834" y="8942542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0" y="0"/>
                </a:moveTo>
                <a:lnTo>
                  <a:pt x="557424" y="0"/>
                </a:lnTo>
                <a:lnTo>
                  <a:pt x="557424" y="752006"/>
                </a:lnTo>
                <a:lnTo>
                  <a:pt x="0" y="752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DD9FE2F9-E415-B32E-DB90-BFD514D6E33A}"/>
              </a:ext>
            </a:extLst>
          </p:cNvPr>
          <p:cNvSpPr/>
          <p:nvPr/>
        </p:nvSpPr>
        <p:spPr>
          <a:xfrm rot="18485959">
            <a:off x="15019983" y="8895301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CF15EB1-4033-A353-163D-B763FC70F60B}"/>
              </a:ext>
            </a:extLst>
          </p:cNvPr>
          <p:cNvSpPr txBox="1"/>
          <p:nvPr/>
        </p:nvSpPr>
        <p:spPr>
          <a:xfrm>
            <a:off x="4144235" y="5485591"/>
            <a:ext cx="11679580" cy="2606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Unnamed  - </a:t>
            </a:r>
            <a:r>
              <a:rPr lang="en-US" sz="24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Unknown Column.</a:t>
            </a:r>
            <a:endParaRPr lang="en-IN" sz="2400" dirty="0">
              <a:solidFill>
                <a:srgbClr val="723E1C"/>
              </a:solidFill>
              <a:latin typeface="Milk Tea Font TH"/>
              <a:cs typeface="Milk Tea Font TH"/>
              <a:sym typeface="Milk Tea Font TH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Restaurant Name </a:t>
            </a:r>
            <a:r>
              <a:rPr lang="en-IN" sz="24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-  Displays the name of the restaurant 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Restaurant Style  </a:t>
            </a:r>
            <a:r>
              <a:rPr lang="en-IN" sz="24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- Indicates the cuisine or style of the restaurant 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Restaurant Price -  </a:t>
            </a:r>
            <a:r>
              <a:rPr lang="en-IN" sz="24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Represents the price range of the   restaurant 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Discount  -  </a:t>
            </a:r>
            <a:r>
              <a:rPr lang="en-IN" sz="24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Shows available discounts offered by the restaurant .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Zone - </a:t>
            </a:r>
            <a:r>
              <a:rPr lang="en-IN" sz="2400" dirty="0">
                <a:solidFill>
                  <a:srgbClr val="723E1C"/>
                </a:solidFill>
                <a:latin typeface="Milk Tea Font TH"/>
                <a:cs typeface="Milk Tea Font TH"/>
                <a:sym typeface="Milk Tea Font TH"/>
              </a:rPr>
              <a:t> Specifies the region / location of the restaurant .  </a:t>
            </a:r>
            <a:endParaRPr lang="en-US" sz="2400" dirty="0">
              <a:solidFill>
                <a:srgbClr val="723E1C"/>
              </a:solidFill>
              <a:latin typeface="Milk Tea Font TH"/>
              <a:cs typeface="Milk Tea Font TH"/>
              <a:sym typeface="Milk Tea Font TH"/>
            </a:endParaRPr>
          </a:p>
          <a:p>
            <a:pPr algn="ctr">
              <a:lnSpc>
                <a:spcPts val="3274"/>
              </a:lnSpc>
            </a:pPr>
            <a:endParaRPr lang="en-US" sz="2338" dirty="0">
              <a:solidFill>
                <a:srgbClr val="723E1C"/>
              </a:solidFill>
              <a:latin typeface="Milk Tea Font TH"/>
              <a:ea typeface="Milk Tea Font TH"/>
              <a:cs typeface="Milk Tea Font TH"/>
              <a:sym typeface="Milk Tea Font TH"/>
            </a:endParaRP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90CD0831-0F23-C0ED-4F21-99945DD3347D}"/>
              </a:ext>
            </a:extLst>
          </p:cNvPr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D9097404-FA17-7233-1548-5067435A1EEA}"/>
              </a:ext>
            </a:extLst>
          </p:cNvPr>
          <p:cNvSpPr/>
          <p:nvPr/>
        </p:nvSpPr>
        <p:spPr>
          <a:xfrm rot="21245768">
            <a:off x="951288" y="34336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1CDA86CF-65AC-EE5E-1092-BDDA871C9CD2}"/>
              </a:ext>
            </a:extLst>
          </p:cNvPr>
          <p:cNvSpPr/>
          <p:nvPr/>
        </p:nvSpPr>
        <p:spPr>
          <a:xfrm rot="744561">
            <a:off x="16846334" y="559212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8CD753-7FAF-FF69-091B-991D3E2D25EF}"/>
              </a:ext>
            </a:extLst>
          </p:cNvPr>
          <p:cNvSpPr txBox="1"/>
          <p:nvPr/>
        </p:nvSpPr>
        <p:spPr>
          <a:xfrm>
            <a:off x="3442606" y="2501773"/>
            <a:ext cx="12581717" cy="996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38" dirty="0">
                <a:solidFill>
                  <a:srgbClr val="723E1C"/>
                </a:solidFill>
                <a:latin typeface="Milk Tea Font TH"/>
                <a:cs typeface="Milk Tea Font TH"/>
              </a:rPr>
              <a:t>After</a:t>
            </a:r>
            <a:r>
              <a:rPr lang="en-US" sz="1800" dirty="0"/>
              <a:t> </a:t>
            </a:r>
            <a:r>
              <a:rPr lang="en-US" sz="2938" dirty="0">
                <a:solidFill>
                  <a:srgbClr val="723E1C"/>
                </a:solidFill>
                <a:latin typeface="Milk Tea Font TH"/>
                <a:cs typeface="Milk Tea Font TH"/>
              </a:rPr>
              <a:t>performing web</a:t>
            </a:r>
            <a:r>
              <a:rPr lang="en-US" sz="1800" dirty="0"/>
              <a:t>  </a:t>
            </a:r>
            <a:r>
              <a:rPr lang="en-US" sz="2938" dirty="0">
                <a:solidFill>
                  <a:srgbClr val="723E1C"/>
                </a:solidFill>
                <a:latin typeface="Milk Tea Font TH"/>
                <a:cs typeface="Milk Tea Font TH"/>
              </a:rPr>
              <a:t>scraping</a:t>
            </a:r>
            <a:r>
              <a:rPr lang="en-US" sz="1800" dirty="0"/>
              <a:t>, </a:t>
            </a:r>
            <a:r>
              <a:rPr lang="en-US" sz="2938" dirty="0">
                <a:solidFill>
                  <a:srgbClr val="723E1C"/>
                </a:solidFill>
                <a:latin typeface="Milk Tea Font TH"/>
                <a:cs typeface="Milk Tea Font TH"/>
              </a:rPr>
              <a:t>I compiled a dataset</a:t>
            </a:r>
            <a:r>
              <a:rPr lang="en-US" sz="1800" dirty="0"/>
              <a:t>  </a:t>
            </a:r>
            <a:r>
              <a:rPr lang="en-US" sz="2938" dirty="0">
                <a:solidFill>
                  <a:srgbClr val="723E1C"/>
                </a:solidFill>
                <a:latin typeface="Milk Tea Font TH"/>
                <a:cs typeface="Milk Tea Font TH"/>
              </a:rPr>
              <a:t>containing </a:t>
            </a:r>
            <a:r>
              <a:rPr lang="en-US" sz="2938" b="1" dirty="0">
                <a:solidFill>
                  <a:srgbClr val="723E1C"/>
                </a:solidFill>
                <a:latin typeface="Milk Tea Font TH"/>
                <a:cs typeface="Milk Tea Font TH"/>
              </a:rPr>
              <a:t>4085 restaurants </a:t>
            </a:r>
            <a:r>
              <a:rPr lang="en-US" sz="2938" dirty="0">
                <a:solidFill>
                  <a:srgbClr val="723E1C"/>
                </a:solidFill>
                <a:latin typeface="Milk Tea Font TH"/>
                <a:cs typeface="Milk Tea Font TH"/>
              </a:rPr>
              <a:t>records , each described by </a:t>
            </a:r>
            <a:r>
              <a:rPr lang="en-US" sz="2938" b="1" dirty="0">
                <a:solidFill>
                  <a:srgbClr val="723E1C"/>
                </a:solidFill>
                <a:latin typeface="Milk Tea Font TH"/>
                <a:cs typeface="Milk Tea Font TH"/>
              </a:rPr>
              <a:t>5 distinct columns</a:t>
            </a:r>
            <a:r>
              <a:rPr lang="en-US" sz="2938" dirty="0">
                <a:solidFill>
                  <a:srgbClr val="723E1C"/>
                </a:solidFill>
                <a:latin typeface="Milk Tea Font TH"/>
                <a:cs typeface="Milk Tea Font TH"/>
              </a:rPr>
              <a:t>.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AD956F-692D-845E-A1D7-DA59DCE981C4}"/>
              </a:ext>
            </a:extLst>
          </p:cNvPr>
          <p:cNvSpPr txBox="1"/>
          <p:nvPr/>
        </p:nvSpPr>
        <p:spPr>
          <a:xfrm>
            <a:off x="7467600" y="4819064"/>
            <a:ext cx="10241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995529"/>
                </a:solidFill>
                <a:latin typeface="Lilita One"/>
                <a:sym typeface="Lilita One"/>
              </a:rPr>
              <a:t>COLUMNS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1986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71C15-F8C0-9307-76D0-7E0C4DD65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A7DA16A6-322C-F9F0-33D9-2F357BDF2459}"/>
              </a:ext>
            </a:extLst>
          </p:cNvPr>
          <p:cNvSpPr/>
          <p:nvPr/>
        </p:nvSpPr>
        <p:spPr>
          <a:xfrm>
            <a:off x="14211891" y="7578047"/>
            <a:ext cx="6380515" cy="5152266"/>
          </a:xfrm>
          <a:custGeom>
            <a:avLst/>
            <a:gdLst/>
            <a:ahLst/>
            <a:cxnLst/>
            <a:rect l="l" t="t" r="r" b="b"/>
            <a:pathLst>
              <a:path w="6380515" h="5152266">
                <a:moveTo>
                  <a:pt x="0" y="0"/>
                </a:moveTo>
                <a:lnTo>
                  <a:pt x="6380515" y="0"/>
                </a:lnTo>
                <a:lnTo>
                  <a:pt x="6380515" y="5152265"/>
                </a:lnTo>
                <a:lnTo>
                  <a:pt x="0" y="515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AC18F93-3242-4E34-C822-FFF64D66096D}"/>
              </a:ext>
            </a:extLst>
          </p:cNvPr>
          <p:cNvSpPr txBox="1"/>
          <p:nvPr/>
        </p:nvSpPr>
        <p:spPr>
          <a:xfrm>
            <a:off x="-1597880" y="548141"/>
            <a:ext cx="13425158" cy="94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4000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Checking duplicates in all columns :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77DF442-F216-3F8D-BED9-BA2CDB8EC714}"/>
              </a:ext>
            </a:extLst>
          </p:cNvPr>
          <p:cNvSpPr txBox="1"/>
          <p:nvPr/>
        </p:nvSpPr>
        <p:spPr>
          <a:xfrm>
            <a:off x="1998277" y="1991707"/>
            <a:ext cx="11552169" cy="101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ts val="4114"/>
              </a:lnSpc>
              <a:buFont typeface="Wingdings" panose="05000000000000000000" pitchFamily="2" charset="2"/>
              <a:buChar char="ü"/>
            </a:pPr>
            <a:r>
              <a:rPr lang="en-US" sz="2938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 Checking duplicates in all columns . </a:t>
            </a:r>
          </a:p>
          <a:p>
            <a:pPr marL="457200" indent="-457200" algn="ctr">
              <a:lnSpc>
                <a:spcPts val="4114"/>
              </a:lnSpc>
              <a:buFont typeface="Wingdings" panose="05000000000000000000" pitchFamily="2" charset="2"/>
              <a:buChar char="ü"/>
            </a:pPr>
            <a:r>
              <a:rPr lang="en-US" sz="2938" dirty="0">
                <a:solidFill>
                  <a:srgbClr val="723E1C"/>
                </a:solidFill>
                <a:latin typeface="Milk Tea Font TH"/>
                <a:ea typeface="Milk Tea Font TH"/>
                <a:cs typeface="Milk Tea Font TH"/>
                <a:sym typeface="Milk Tea Font TH"/>
              </a:rPr>
              <a:t>There is no duplicates are in columns . 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B24253E2-A4F7-A711-D414-4A6629FAF7BE}"/>
              </a:ext>
            </a:extLst>
          </p:cNvPr>
          <p:cNvSpPr/>
          <p:nvPr/>
        </p:nvSpPr>
        <p:spPr>
          <a:xfrm>
            <a:off x="709257" y="1616048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FDE642A-05FB-CE40-5E4D-6403F0920B55}"/>
              </a:ext>
            </a:extLst>
          </p:cNvPr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F0D7EF33-B7E8-83D2-2F5B-9E1AEB2B9AE9}"/>
              </a:ext>
            </a:extLst>
          </p:cNvPr>
          <p:cNvSpPr/>
          <p:nvPr/>
        </p:nvSpPr>
        <p:spPr>
          <a:xfrm rot="2476717">
            <a:off x="16524662" y="-103597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F93B53B-B657-B00F-0FC4-B83C72BBB824}"/>
              </a:ext>
            </a:extLst>
          </p:cNvPr>
          <p:cNvSpPr/>
          <p:nvPr/>
        </p:nvSpPr>
        <p:spPr>
          <a:xfrm rot="2476717">
            <a:off x="837526" y="9537384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0" y="0"/>
                </a:moveTo>
                <a:lnTo>
                  <a:pt x="557424" y="0"/>
                </a:lnTo>
                <a:lnTo>
                  <a:pt x="557424" y="752006"/>
                </a:lnTo>
                <a:lnTo>
                  <a:pt x="0" y="752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95A96A2-CF11-3539-E951-CB3E2640EDB5}"/>
              </a:ext>
            </a:extLst>
          </p:cNvPr>
          <p:cNvSpPr/>
          <p:nvPr/>
        </p:nvSpPr>
        <p:spPr>
          <a:xfrm rot="18485959">
            <a:off x="14506804" y="5250629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D0CD07D9-D9C2-F533-578B-8B2041C64A31}"/>
              </a:ext>
            </a:extLst>
          </p:cNvPr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5DA23248-0B7C-EA3A-8610-5840E8D5FAEE}"/>
              </a:ext>
            </a:extLst>
          </p:cNvPr>
          <p:cNvSpPr/>
          <p:nvPr/>
        </p:nvSpPr>
        <p:spPr>
          <a:xfrm rot="21245768">
            <a:off x="188557" y="377420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31254581-6275-0008-99DB-638D55FC094A}"/>
              </a:ext>
            </a:extLst>
          </p:cNvPr>
          <p:cNvSpPr/>
          <p:nvPr/>
        </p:nvSpPr>
        <p:spPr>
          <a:xfrm rot="744561">
            <a:off x="16846334" y="559212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3E215B0-624B-548F-EEAE-747062DD1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749" y="4604342"/>
            <a:ext cx="12638141" cy="54268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93BEBB4-7D5F-F6E9-0BE0-7A8493CE95D6}"/>
              </a:ext>
            </a:extLst>
          </p:cNvPr>
          <p:cNvSpPr txBox="1"/>
          <p:nvPr/>
        </p:nvSpPr>
        <p:spPr>
          <a:xfrm>
            <a:off x="-1066800" y="3133334"/>
            <a:ext cx="11098530" cy="1037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609"/>
              </a:lnSpc>
            </a:pPr>
            <a:r>
              <a:rPr lang="en-US" sz="4000" dirty="0">
                <a:solidFill>
                  <a:srgbClr val="995529"/>
                </a:solidFill>
                <a:latin typeface="Lilita One"/>
                <a:ea typeface="Lilita One"/>
                <a:cs typeface="Lilita One"/>
                <a:sym typeface="Lilita One"/>
              </a:rPr>
              <a:t>Checking nulls in all columns :</a:t>
            </a:r>
          </a:p>
        </p:txBody>
      </p:sp>
    </p:spTree>
    <p:extLst>
      <p:ext uri="{BB962C8B-B14F-4D97-AF65-F5344CB8AC3E}">
        <p14:creationId xmlns:p14="http://schemas.microsoft.com/office/powerpoint/2010/main" val="4063106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447</Words>
  <Application>Microsoft Office PowerPoint</Application>
  <PresentationFormat>Custom</PresentationFormat>
  <Paragraphs>59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Red Illustrative About Food Information Food Presentation</dc:title>
  <cp:lastModifiedBy>KARTHIK KALA</cp:lastModifiedBy>
  <cp:revision>7</cp:revision>
  <dcterms:created xsi:type="dcterms:W3CDTF">2006-08-16T00:00:00Z</dcterms:created>
  <dcterms:modified xsi:type="dcterms:W3CDTF">2025-09-07T11:05:49Z</dcterms:modified>
  <dc:identifier>DAGxRcPnSJU</dc:identifier>
</cp:coreProperties>
</file>